
<file path=[Content_Types].xml><?xml version="1.0" encoding="utf-8"?>
<Types xmlns="http://schemas.openxmlformats.org/package/2006/content-types">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57"/>
  </p:notesMasterIdLst>
  <p:handoutMasterIdLst>
    <p:handoutMasterId r:id="rId158"/>
  </p:handoutMasterIdLst>
  <p:sldIdLst>
    <p:sldId id="1009" r:id="rId2"/>
    <p:sldId id="1031" r:id="rId3"/>
    <p:sldId id="1039" r:id="rId4"/>
    <p:sldId id="1040" r:id="rId5"/>
    <p:sldId id="1041" r:id="rId6"/>
    <p:sldId id="1042" r:id="rId7"/>
    <p:sldId id="1036" r:id="rId8"/>
    <p:sldId id="1043" r:id="rId9"/>
    <p:sldId id="1044" r:id="rId10"/>
    <p:sldId id="1045" r:id="rId11"/>
    <p:sldId id="1046" r:id="rId12"/>
    <p:sldId id="1047" r:id="rId13"/>
    <p:sldId id="1048" r:id="rId14"/>
    <p:sldId id="1049" r:id="rId15"/>
    <p:sldId id="1050" r:id="rId16"/>
    <p:sldId id="1051" r:id="rId17"/>
    <p:sldId id="1052" r:id="rId18"/>
    <p:sldId id="1053" r:id="rId19"/>
    <p:sldId id="1054" r:id="rId20"/>
    <p:sldId id="1055" r:id="rId21"/>
    <p:sldId id="1056" r:id="rId22"/>
    <p:sldId id="1057" r:id="rId23"/>
    <p:sldId id="1058" r:id="rId24"/>
    <p:sldId id="1059" r:id="rId25"/>
    <p:sldId id="1060" r:id="rId26"/>
    <p:sldId id="1061" r:id="rId27"/>
    <p:sldId id="1062" r:id="rId28"/>
    <p:sldId id="1063" r:id="rId29"/>
    <p:sldId id="1064" r:id="rId30"/>
    <p:sldId id="1065" r:id="rId31"/>
    <p:sldId id="1066" r:id="rId32"/>
    <p:sldId id="1067" r:id="rId33"/>
    <p:sldId id="1068" r:id="rId34"/>
    <p:sldId id="1069" r:id="rId35"/>
    <p:sldId id="1070" r:id="rId36"/>
    <p:sldId id="1071" r:id="rId37"/>
    <p:sldId id="1072" r:id="rId38"/>
    <p:sldId id="1073" r:id="rId39"/>
    <p:sldId id="1074" r:id="rId40"/>
    <p:sldId id="1075" r:id="rId41"/>
    <p:sldId id="1076" r:id="rId42"/>
    <p:sldId id="1077" r:id="rId43"/>
    <p:sldId id="1078" r:id="rId44"/>
    <p:sldId id="1079" r:id="rId45"/>
    <p:sldId id="1080" r:id="rId46"/>
    <p:sldId id="1081" r:id="rId47"/>
    <p:sldId id="1082" r:id="rId48"/>
    <p:sldId id="1083" r:id="rId49"/>
    <p:sldId id="1084" r:id="rId50"/>
    <p:sldId id="1085" r:id="rId51"/>
    <p:sldId id="1086" r:id="rId52"/>
    <p:sldId id="1087" r:id="rId53"/>
    <p:sldId id="1088" r:id="rId54"/>
    <p:sldId id="1089" r:id="rId55"/>
    <p:sldId id="1090" r:id="rId56"/>
    <p:sldId id="1091" r:id="rId57"/>
    <p:sldId id="1092" r:id="rId58"/>
    <p:sldId id="1093" r:id="rId59"/>
    <p:sldId id="1094" r:id="rId60"/>
    <p:sldId id="1095" r:id="rId61"/>
    <p:sldId id="1096" r:id="rId62"/>
    <p:sldId id="1097" r:id="rId63"/>
    <p:sldId id="1098" r:id="rId64"/>
    <p:sldId id="1099" r:id="rId65"/>
    <p:sldId id="1100" r:id="rId66"/>
    <p:sldId id="1101" r:id="rId67"/>
    <p:sldId id="1102" r:id="rId68"/>
    <p:sldId id="1103" r:id="rId69"/>
    <p:sldId id="1104" r:id="rId70"/>
    <p:sldId id="1105" r:id="rId71"/>
    <p:sldId id="1106" r:id="rId72"/>
    <p:sldId id="1107" r:id="rId73"/>
    <p:sldId id="1108" r:id="rId74"/>
    <p:sldId id="1109" r:id="rId75"/>
    <p:sldId id="1110" r:id="rId76"/>
    <p:sldId id="1111" r:id="rId77"/>
    <p:sldId id="1112" r:id="rId78"/>
    <p:sldId id="1113" r:id="rId79"/>
    <p:sldId id="1114" r:id="rId80"/>
    <p:sldId id="1115" r:id="rId81"/>
    <p:sldId id="1116" r:id="rId82"/>
    <p:sldId id="1117" r:id="rId83"/>
    <p:sldId id="1118" r:id="rId84"/>
    <p:sldId id="1119" r:id="rId85"/>
    <p:sldId id="1184" r:id="rId86"/>
    <p:sldId id="1120" r:id="rId87"/>
    <p:sldId id="1121" r:id="rId88"/>
    <p:sldId id="1122" r:id="rId89"/>
    <p:sldId id="1123" r:id="rId90"/>
    <p:sldId id="1124" r:id="rId91"/>
    <p:sldId id="1125" r:id="rId92"/>
    <p:sldId id="1126" r:id="rId93"/>
    <p:sldId id="1127" r:id="rId94"/>
    <p:sldId id="1128" r:id="rId95"/>
    <p:sldId id="1129" r:id="rId96"/>
    <p:sldId id="1130" r:id="rId97"/>
    <p:sldId id="1131" r:id="rId98"/>
    <p:sldId id="1132" r:id="rId99"/>
    <p:sldId id="1133" r:id="rId100"/>
    <p:sldId id="1134" r:id="rId101"/>
    <p:sldId id="1135" r:id="rId102"/>
    <p:sldId id="1136" r:id="rId103"/>
    <p:sldId id="1137" r:id="rId104"/>
    <p:sldId id="1138" r:id="rId105"/>
    <p:sldId id="1139" r:id="rId106"/>
    <p:sldId id="1140" r:id="rId107"/>
    <p:sldId id="1141" r:id="rId108"/>
    <p:sldId id="1142" r:id="rId109"/>
    <p:sldId id="1143" r:id="rId110"/>
    <p:sldId id="1144" r:id="rId111"/>
    <p:sldId id="1145" r:id="rId112"/>
    <p:sldId id="1146" r:id="rId113"/>
    <p:sldId id="1147" r:id="rId114"/>
    <p:sldId id="1148" r:id="rId115"/>
    <p:sldId id="1149" r:id="rId116"/>
    <p:sldId id="1150" r:id="rId117"/>
    <p:sldId id="1151" r:id="rId118"/>
    <p:sldId id="1152" r:id="rId119"/>
    <p:sldId id="1153" r:id="rId120"/>
    <p:sldId id="1154" r:id="rId121"/>
    <p:sldId id="1155" r:id="rId122"/>
    <p:sldId id="1156" r:id="rId123"/>
    <p:sldId id="1157" r:id="rId124"/>
    <p:sldId id="1158" r:id="rId125"/>
    <p:sldId id="1159" r:id="rId126"/>
    <p:sldId id="1160" r:id="rId127"/>
    <p:sldId id="1161" r:id="rId128"/>
    <p:sldId id="1162" r:id="rId129"/>
    <p:sldId id="1163" r:id="rId130"/>
    <p:sldId id="1164" r:id="rId131"/>
    <p:sldId id="1165" r:id="rId132"/>
    <p:sldId id="1166" r:id="rId133"/>
    <p:sldId id="1167" r:id="rId134"/>
    <p:sldId id="1168" r:id="rId135"/>
    <p:sldId id="1169" r:id="rId136"/>
    <p:sldId id="1170" r:id="rId137"/>
    <p:sldId id="1171" r:id="rId138"/>
    <p:sldId id="1172" r:id="rId139"/>
    <p:sldId id="1173" r:id="rId140"/>
    <p:sldId id="1174" r:id="rId141"/>
    <p:sldId id="1175" r:id="rId142"/>
    <p:sldId id="1176" r:id="rId143"/>
    <p:sldId id="1177" r:id="rId144"/>
    <p:sldId id="1178" r:id="rId145"/>
    <p:sldId id="1179" r:id="rId146"/>
    <p:sldId id="1180" r:id="rId147"/>
    <p:sldId id="1181" r:id="rId148"/>
    <p:sldId id="1182" r:id="rId149"/>
    <p:sldId id="1183" r:id="rId150"/>
    <p:sldId id="1185" r:id="rId151"/>
    <p:sldId id="1186" r:id="rId152"/>
    <p:sldId id="1187" r:id="rId153"/>
    <p:sldId id="1188" r:id="rId154"/>
    <p:sldId id="1189" r:id="rId155"/>
    <p:sldId id="1038" r:id="rId156"/>
  </p:sldIdLst>
  <p:sldSz cx="9144000" cy="6858000" type="screen4x3"/>
  <p:notesSz cx="7010400" cy="9296400"/>
  <p:defaultTex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a:srgbClr val="000066"/>
    <a:srgbClr val="CCFFFF"/>
    <a:srgbClr val="DDDDDD"/>
    <a:srgbClr val="FFCC00"/>
    <a:srgbClr val="A7E2FF"/>
    <a:srgbClr val="FF0000"/>
    <a:srgbClr val="66CC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86528" autoAdjust="0"/>
  </p:normalViewPr>
  <p:slideViewPr>
    <p:cSldViewPr snapToGrid="0">
      <p:cViewPr>
        <p:scale>
          <a:sx n="80" d="100"/>
          <a:sy n="80" d="100"/>
        </p:scale>
        <p:origin x="-1266" y="-132"/>
      </p:cViewPr>
      <p:guideLst>
        <p:guide orient="horz" pos="2592"/>
        <p:guide pos="488"/>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p:scale>
        <a:sx n="100" d="100"/>
        <a:sy n="100" d="100"/>
      </p:scale>
      <p:origin x="0" y="36048"/>
    </p:cViewPr>
  </p:sorterViewPr>
  <p:notesViewPr>
    <p:cSldViewPr snapToGrid="0">
      <p:cViewPr>
        <p:scale>
          <a:sx n="100" d="100"/>
          <a:sy n="100" d="100"/>
        </p:scale>
        <p:origin x="-1632" y="-78"/>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presProps" Target="pres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viewProps" Target="view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6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tableStyles" Target="tableStyle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notesMaster" Target="notesMasters/notesMaster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handoutMaster" Target="handoutMasters/handoutMaster1.xml"/></Relationships>
</file>

<file path=ppt/_rels/viewProps.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42" name="Rectangle 2"/>
          <p:cNvSpPr>
            <a:spLocks noGrp="1" noChangeArrowheads="1"/>
          </p:cNvSpPr>
          <p:nvPr>
            <p:ph type="hdr" sz="quarter"/>
          </p:nvPr>
        </p:nvSpPr>
        <p:spPr bwMode="auto">
          <a:xfrm>
            <a:off x="1" y="1"/>
            <a:ext cx="3038475" cy="463550"/>
          </a:xfrm>
          <a:prstGeom prst="rect">
            <a:avLst/>
          </a:prstGeom>
          <a:noFill/>
          <a:ln w="12700">
            <a:noFill/>
            <a:miter lim="800000"/>
            <a:headEnd/>
            <a:tailEnd/>
          </a:ln>
          <a:effectLst/>
        </p:spPr>
        <p:txBody>
          <a:bodyPr vert="horz" wrap="square" lIns="91431" tIns="45715" rIns="91431" bIns="45715" numCol="1" anchor="t" anchorCtr="0" compatLnSpc="1">
            <a:prstTxWarp prst="textNoShape">
              <a:avLst/>
            </a:prstTxWarp>
          </a:bodyPr>
          <a:lstStyle>
            <a:lvl1pPr algn="l">
              <a:defRPr sz="1200" dirty="0"/>
            </a:lvl1pPr>
          </a:lstStyle>
          <a:p>
            <a:pPr>
              <a:defRPr/>
            </a:pPr>
            <a:endParaRPr lang="en-US"/>
          </a:p>
        </p:txBody>
      </p:sp>
      <p:sp>
        <p:nvSpPr>
          <p:cNvPr id="778243" name="Rectangle 3"/>
          <p:cNvSpPr>
            <a:spLocks noGrp="1" noChangeArrowheads="1"/>
          </p:cNvSpPr>
          <p:nvPr>
            <p:ph type="dt" sz="quarter" idx="1"/>
          </p:nvPr>
        </p:nvSpPr>
        <p:spPr bwMode="auto">
          <a:xfrm>
            <a:off x="3971926" y="1"/>
            <a:ext cx="3038475" cy="463550"/>
          </a:xfrm>
          <a:prstGeom prst="rect">
            <a:avLst/>
          </a:prstGeom>
          <a:noFill/>
          <a:ln w="12700">
            <a:noFill/>
            <a:miter lim="800000"/>
            <a:headEnd/>
            <a:tailEnd/>
          </a:ln>
          <a:effectLst/>
        </p:spPr>
        <p:txBody>
          <a:bodyPr vert="horz" wrap="square" lIns="91431" tIns="45715" rIns="91431" bIns="45715" numCol="1" anchor="t" anchorCtr="0" compatLnSpc="1">
            <a:prstTxWarp prst="textNoShape">
              <a:avLst/>
            </a:prstTxWarp>
          </a:bodyPr>
          <a:lstStyle>
            <a:lvl1pPr algn="r">
              <a:defRPr sz="1200" dirty="0"/>
            </a:lvl1pPr>
          </a:lstStyle>
          <a:p>
            <a:pPr>
              <a:defRPr/>
            </a:pPr>
            <a:endParaRPr lang="en-US"/>
          </a:p>
        </p:txBody>
      </p:sp>
      <p:sp>
        <p:nvSpPr>
          <p:cNvPr id="778244" name="Rectangle 4"/>
          <p:cNvSpPr>
            <a:spLocks noGrp="1" noChangeArrowheads="1"/>
          </p:cNvSpPr>
          <p:nvPr>
            <p:ph type="ftr" sz="quarter" idx="2"/>
          </p:nvPr>
        </p:nvSpPr>
        <p:spPr bwMode="auto">
          <a:xfrm>
            <a:off x="1" y="8796338"/>
            <a:ext cx="3038475" cy="463550"/>
          </a:xfrm>
          <a:prstGeom prst="rect">
            <a:avLst/>
          </a:prstGeom>
          <a:noFill/>
          <a:ln w="12700">
            <a:noFill/>
            <a:miter lim="800000"/>
            <a:headEnd/>
            <a:tailEnd/>
          </a:ln>
          <a:effectLst/>
        </p:spPr>
        <p:txBody>
          <a:bodyPr vert="horz" wrap="square" lIns="91431" tIns="45715" rIns="91431" bIns="45715" numCol="1" anchor="b" anchorCtr="0" compatLnSpc="1">
            <a:prstTxWarp prst="textNoShape">
              <a:avLst/>
            </a:prstTxWarp>
          </a:bodyPr>
          <a:lstStyle>
            <a:lvl1pPr algn="l">
              <a:defRPr sz="1200" dirty="0"/>
            </a:lvl1pPr>
          </a:lstStyle>
          <a:p>
            <a:pPr>
              <a:defRPr/>
            </a:pPr>
            <a:endParaRPr lang="en-US"/>
          </a:p>
        </p:txBody>
      </p:sp>
      <p:sp>
        <p:nvSpPr>
          <p:cNvPr id="778245" name="Rectangle 5"/>
          <p:cNvSpPr>
            <a:spLocks noGrp="1" noChangeArrowheads="1"/>
          </p:cNvSpPr>
          <p:nvPr>
            <p:ph type="sldNum" sz="quarter" idx="3"/>
          </p:nvPr>
        </p:nvSpPr>
        <p:spPr bwMode="auto">
          <a:xfrm>
            <a:off x="3971926" y="8796338"/>
            <a:ext cx="3038475" cy="463550"/>
          </a:xfrm>
          <a:prstGeom prst="rect">
            <a:avLst/>
          </a:prstGeom>
          <a:noFill/>
          <a:ln w="12700">
            <a:noFill/>
            <a:miter lim="800000"/>
            <a:headEnd/>
            <a:tailEnd/>
          </a:ln>
          <a:effectLst/>
        </p:spPr>
        <p:txBody>
          <a:bodyPr vert="horz" wrap="square" lIns="91431" tIns="45715" rIns="91431" bIns="45715" numCol="1" anchor="b" anchorCtr="0" compatLnSpc="1">
            <a:prstTxWarp prst="textNoShape">
              <a:avLst/>
            </a:prstTxWarp>
          </a:bodyPr>
          <a:lstStyle>
            <a:lvl1pPr algn="r">
              <a:defRPr sz="1200"/>
            </a:lvl1pPr>
          </a:lstStyle>
          <a:p>
            <a:pPr>
              <a:defRPr/>
            </a:pPr>
            <a:fld id="{9DAC538D-A8AF-4902-9D7D-0B1E9352B47B}" type="slidenum">
              <a:rPr lang="en-US"/>
              <a:pPr>
                <a:defRPr/>
              </a:pPr>
              <a:t>‹#›</a:t>
            </a:fld>
            <a:endParaRPr lang="en-US" dirty="0"/>
          </a:p>
        </p:txBody>
      </p:sp>
    </p:spTree>
    <p:extLst>
      <p:ext uri="{BB962C8B-B14F-4D97-AF65-F5344CB8AC3E}">
        <p14:creationId xmlns:p14="http://schemas.microsoft.com/office/powerpoint/2010/main" val="20471639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1" y="1"/>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l">
              <a:defRPr sz="1200" b="0" dirty="0"/>
            </a:lvl1pPr>
          </a:lstStyle>
          <a:p>
            <a:pPr>
              <a:defRPr/>
            </a:pPr>
            <a:endParaRPr lang="en-US"/>
          </a:p>
        </p:txBody>
      </p:sp>
      <p:sp>
        <p:nvSpPr>
          <p:cNvPr id="39939" name="Rectangle 3"/>
          <p:cNvSpPr>
            <a:spLocks noGrp="1" noChangeArrowheads="1"/>
          </p:cNvSpPr>
          <p:nvPr>
            <p:ph type="dt" idx="1"/>
          </p:nvPr>
        </p:nvSpPr>
        <p:spPr bwMode="auto">
          <a:xfrm>
            <a:off x="3971926" y="1"/>
            <a:ext cx="3038475" cy="465138"/>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lvl1pPr algn="r">
              <a:defRPr sz="1200" b="0" dirty="0"/>
            </a:lvl1pPr>
          </a:lstStyle>
          <a:p>
            <a:pPr>
              <a:defRPr/>
            </a:pPr>
            <a:endParaRPr lang="en-US"/>
          </a:p>
        </p:txBody>
      </p:sp>
      <p:sp>
        <p:nvSpPr>
          <p:cNvPr id="38916" name="Rectangle 4"/>
          <p:cNvSpPr>
            <a:spLocks noGrp="1" noRot="1" noChangeAspect="1" noChangeArrowheads="1" noTextEdit="1"/>
          </p:cNvSpPr>
          <p:nvPr>
            <p:ph type="sldImg" idx="2"/>
          </p:nvPr>
        </p:nvSpPr>
        <p:spPr bwMode="auto">
          <a:xfrm>
            <a:off x="1182688" y="696913"/>
            <a:ext cx="4648200" cy="3486150"/>
          </a:xfrm>
          <a:prstGeom prst="rect">
            <a:avLst/>
          </a:prstGeom>
          <a:noFill/>
          <a:ln w="9525">
            <a:solidFill>
              <a:srgbClr val="000000"/>
            </a:solidFill>
            <a:miter lim="800000"/>
            <a:headEnd/>
            <a:tailEnd/>
          </a:ln>
        </p:spPr>
      </p:sp>
      <p:sp>
        <p:nvSpPr>
          <p:cNvPr id="39941" name="Rectangle 5"/>
          <p:cNvSpPr>
            <a:spLocks noGrp="1" noChangeArrowheads="1"/>
          </p:cNvSpPr>
          <p:nvPr>
            <p:ph type="body" sz="quarter" idx="3"/>
          </p:nvPr>
        </p:nvSpPr>
        <p:spPr bwMode="auto">
          <a:xfrm>
            <a:off x="935039" y="4416425"/>
            <a:ext cx="5140325" cy="4183063"/>
          </a:xfrm>
          <a:prstGeom prst="rect">
            <a:avLst/>
          </a:prstGeom>
          <a:noFill/>
          <a:ln w="9525">
            <a:noFill/>
            <a:miter lim="800000"/>
            <a:headEnd/>
            <a:tailEnd/>
          </a:ln>
          <a:effectLst/>
        </p:spPr>
        <p:txBody>
          <a:bodyPr vert="horz" wrap="square" lIns="91431" tIns="45715" rIns="91431" bIns="4571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9942" name="Rectangle 6"/>
          <p:cNvSpPr>
            <a:spLocks noGrp="1" noChangeArrowheads="1"/>
          </p:cNvSpPr>
          <p:nvPr>
            <p:ph type="ftr" sz="quarter" idx="4"/>
          </p:nvPr>
        </p:nvSpPr>
        <p:spPr bwMode="auto">
          <a:xfrm>
            <a:off x="1" y="8831264"/>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l">
              <a:defRPr sz="1200" b="0" dirty="0"/>
            </a:lvl1pPr>
          </a:lstStyle>
          <a:p>
            <a:pPr>
              <a:defRPr/>
            </a:pPr>
            <a:endParaRPr lang="en-US"/>
          </a:p>
        </p:txBody>
      </p:sp>
      <p:sp>
        <p:nvSpPr>
          <p:cNvPr id="39943"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a:effectLst/>
        </p:spPr>
        <p:txBody>
          <a:bodyPr vert="horz" wrap="square" lIns="91431" tIns="45715" rIns="91431" bIns="45715" numCol="1" anchor="b" anchorCtr="0" compatLnSpc="1">
            <a:prstTxWarp prst="textNoShape">
              <a:avLst/>
            </a:prstTxWarp>
          </a:bodyPr>
          <a:lstStyle>
            <a:lvl1pPr algn="r">
              <a:defRPr sz="1200" b="0"/>
            </a:lvl1pPr>
          </a:lstStyle>
          <a:p>
            <a:pPr>
              <a:defRPr/>
            </a:pPr>
            <a:fld id="{03490361-6AAD-4C8E-BE68-51DE209ADB48}" type="slidenum">
              <a:rPr lang="en-US"/>
              <a:pPr>
                <a:defRPr/>
              </a:pPr>
              <a:t>‹#›</a:t>
            </a:fld>
            <a:endParaRPr lang="en-US" dirty="0"/>
          </a:p>
        </p:txBody>
      </p:sp>
    </p:spTree>
    <p:extLst>
      <p:ext uri="{BB962C8B-B14F-4D97-AF65-F5344CB8AC3E}">
        <p14:creationId xmlns:p14="http://schemas.microsoft.com/office/powerpoint/2010/main" val="17255308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 </a:t>
            </a:r>
            <a:r>
              <a:rPr lang="en-US" sz="1200" i="1" kern="1200" dirty="0" smtClean="0">
                <a:solidFill>
                  <a:schemeClr val="tx1"/>
                </a:solidFill>
                <a:effectLst/>
                <a:latin typeface="Arial" charset="0"/>
                <a:ea typeface="+mn-ea"/>
                <a:cs typeface="+mn-cs"/>
              </a:rPr>
              <a:t>MRE 804(b)(4)</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Irrelevant; MRE 404(b)</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Privileged</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MRE 303; MRE 404(b)</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Argumentative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Calls for a narrative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Vague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Improper Impeachment/Lack</a:t>
            </a:r>
            <a:r>
              <a:rPr lang="en-US" i="1" baseline="0" dirty="0" smtClean="0"/>
              <a:t> of Notice/Improper Character</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 </a:t>
            </a:r>
            <a:r>
              <a:rPr lang="en-US" i="1" dirty="0" smtClean="0"/>
              <a:t>Improper Impeachment/Lack</a:t>
            </a:r>
            <a:r>
              <a:rPr lang="en-US" i="1" baseline="0" dirty="0" smtClean="0"/>
              <a:t> of Notice/Improper Character</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p>
          <a:p>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dirty="0" smtClean="0"/>
              <a:t>Hearsay/Improper Impeachment</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 </a:t>
            </a:r>
            <a:r>
              <a:rPr lang="en-US" i="1" dirty="0" smtClean="0"/>
              <a:t>Hearsay/Best</a:t>
            </a:r>
            <a:r>
              <a:rPr lang="en-US" i="1" baseline="0" dirty="0" smtClean="0"/>
              <a:t> Evidence Rule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OBJECTION/OBJECTION:</a:t>
            </a:r>
            <a:r>
              <a:rPr lang="en-US" baseline="0" dirty="0" smtClean="0"/>
              <a:t> </a:t>
            </a:r>
            <a:r>
              <a:rPr lang="en-US" i="1" baseline="0" dirty="0" smtClean="0"/>
              <a:t>Answer unresponsive.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r>
              <a:rPr lang="en-US" baseline="0" dirty="0" smtClean="0"/>
              <a:t>OBJECTION: </a:t>
            </a:r>
            <a:r>
              <a:rPr lang="en-US" i="1" baseline="0" dirty="0" smtClean="0"/>
              <a:t>Answer unresponsive [question also is argumentative to a degree]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Answer unresponsive.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a:t>
            </a:r>
            <a:r>
              <a:rPr lang="en-US" baseline="0" dirty="0" smtClean="0"/>
              <a:t>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MRE 707.</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Improper character evidence.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MRE 504 Husband-wife privilege for statements; MRE 404(b) for act.</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Irrelevant</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a:t>
            </a:r>
            <a:r>
              <a:rPr lang="en-US" baseline="0" dirty="0" smtClean="0"/>
              <a:t> </a:t>
            </a:r>
            <a:r>
              <a:rPr lang="en-US" i="1" baseline="0" dirty="0" smtClean="0"/>
              <a:t>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smtClean="0"/>
              <a:t>[It’s been admitted]</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  </a:t>
            </a:r>
            <a:r>
              <a:rPr lang="en-US" i="1" dirty="0" smtClean="0"/>
              <a:t>Answer</a:t>
            </a:r>
            <a:r>
              <a:rPr lang="en-US" i="1" baseline="0" dirty="0" smtClean="0"/>
              <a:t> possibly speculation</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 </a:t>
            </a:r>
            <a:r>
              <a:rPr lang="en-US" i="1" dirty="0" smtClean="0"/>
              <a:t>Argumentative.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a:t>
            </a:r>
            <a:r>
              <a:rPr lang="en-US" baseline="0" dirty="0" smtClean="0"/>
              <a:t>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NO</a:t>
            </a:r>
            <a:r>
              <a:rPr lang="en-US" baseline="0" dirty="0" smtClean="0"/>
              <a:t>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Answer is Non-responsive/improper character testimony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Relevance; MRE 303 degrading [not MRE 412]</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Lack of personal knowledge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Vague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29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OBJECTION: </a:t>
            </a:r>
            <a:r>
              <a:rPr lang="en-US" sz="1200" i="1" kern="1200" dirty="0" smtClean="0">
                <a:solidFill>
                  <a:schemeClr val="tx1"/>
                </a:solidFill>
                <a:effectLst/>
                <a:latin typeface="Arial" charset="0"/>
                <a:ea typeface="+mn-ea"/>
                <a:cs typeface="+mn-cs"/>
              </a:rPr>
              <a:t>Speculation</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Asked &amp; Answered; Hearsay, not excited utterance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a:t>
            </a:r>
            <a:r>
              <a:rPr lang="en-US" baseline="0" dirty="0" smtClean="0"/>
              <a:t>  </a:t>
            </a:r>
            <a:r>
              <a:rPr lang="en-US" i="1" baseline="0" dirty="0" smtClean="0"/>
              <a:t>Relevance</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Vague/Irrelevant</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39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Vague/Speculation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a:t>
            </a:r>
            <a:r>
              <a:rPr lang="en-US" baseline="0" dirty="0" smtClean="0"/>
              <a:t>  </a:t>
            </a:r>
            <a:r>
              <a:rPr lang="en-US" i="1" baseline="0" dirty="0" smtClean="0"/>
              <a:t>Relevance/Compound</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49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Speculation/Lack</a:t>
            </a:r>
            <a:r>
              <a:rPr lang="en-US" i="1" baseline="0" dirty="0" smtClean="0"/>
              <a:t> of personal knowledge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Calls for a narrative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Bolstering</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Lack of personal knowledge.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Calls for conclusion.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59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u="none" dirty="0" smtClean="0"/>
              <a:t>Vague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u="none" dirty="0" smtClean="0"/>
              <a:t>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u="none" dirty="0" smtClean="0"/>
              <a:t>Leading/Speculation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a:t>
            </a:r>
            <a:r>
              <a:rPr lang="en-US" i="1" baseline="0" dirty="0" smtClean="0"/>
              <a:t> (though likely exception)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Speculation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Irrelevant/Prejudicial</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69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Leading</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 </a:t>
            </a:r>
            <a:r>
              <a:rPr lang="en-US" i="1" dirty="0" smtClean="0"/>
              <a:t>MRE 612</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Hearsay/Best Evidence/Foundation/Authentication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Hearsay/Best Evidence/Foundation/Authentication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NO</a:t>
            </a:r>
            <a:r>
              <a:rPr lang="en-US" i="0" baseline="0" dirty="0" smtClean="0"/>
              <a:t> OBJECTION: </a:t>
            </a:r>
            <a:r>
              <a:rPr lang="en-US" i="1" dirty="0" smtClean="0"/>
              <a:t>MRE 803(5)</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79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MRE 803(5) only adverse party can offer as an exhibit.</a:t>
            </a:r>
            <a:endParaRPr lang="en-US" i="1"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a:t>
            </a:r>
            <a:r>
              <a:rPr lang="en-US" i="1" dirty="0" smtClean="0"/>
              <a:t> Irrelevant/Improper</a:t>
            </a:r>
            <a:r>
              <a:rPr lang="en-US" i="1" baseline="0" dirty="0" smtClean="0"/>
              <a:t> Lay Opinion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Religious Beliefs</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Irrelevant</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89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Argumentative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Improper</a:t>
            </a:r>
            <a:r>
              <a:rPr lang="en-US" i="1" baseline="0" dirty="0" smtClean="0"/>
              <a:t> question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96</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sz="1200" i="1" kern="1200" dirty="0" smtClean="0">
                <a:solidFill>
                  <a:schemeClr val="tx1"/>
                </a:solidFill>
                <a:effectLst/>
                <a:latin typeface="Arial" charset="0"/>
                <a:ea typeface="+mn-ea"/>
                <a:cs typeface="+mn-cs"/>
              </a:rPr>
              <a:t>Assumes Facts/Argumentative/Calls for a conclusion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97</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98</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99</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100</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MRE 404(b); MRE 403</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101</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Vague</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102</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OBJECTION: </a:t>
            </a:r>
            <a:r>
              <a:rPr lang="en-US" i="1" dirty="0" smtClean="0"/>
              <a:t>Improper Question/Hearsay</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103</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104</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105</a:t>
            </a:fld>
            <a:endParaRPr lang="en-US" dirty="0"/>
          </a:p>
        </p:txBody>
      </p:sp>
    </p:spTree>
    <p:extLst>
      <p:ext uri="{BB962C8B-B14F-4D97-AF65-F5344CB8AC3E}">
        <p14:creationId xmlns:p14="http://schemas.microsoft.com/office/powerpoint/2010/main" val="2428398998"/>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OBJECTION</a:t>
            </a:r>
            <a:endParaRPr lang="en-US" dirty="0"/>
          </a:p>
        </p:txBody>
      </p:sp>
      <p:sp>
        <p:nvSpPr>
          <p:cNvPr id="4" name="Slide Number Placeholder 3"/>
          <p:cNvSpPr>
            <a:spLocks noGrp="1"/>
          </p:cNvSpPr>
          <p:nvPr>
            <p:ph type="sldNum" sz="quarter" idx="10"/>
          </p:nvPr>
        </p:nvSpPr>
        <p:spPr/>
        <p:txBody>
          <a:bodyPr/>
          <a:lstStyle/>
          <a:p>
            <a:pPr>
              <a:defRPr/>
            </a:pPr>
            <a:fld id="{03490361-6AAD-4C8E-BE68-51DE209ADB48}" type="slidenum">
              <a:rPr lang="en-US" smtClean="0"/>
              <a:pPr>
                <a:defRPr/>
              </a:pPr>
              <a:t>106</a:t>
            </a:fld>
            <a:endParaRPr lang="en-US" dirty="0"/>
          </a:p>
        </p:txBody>
      </p:sp>
    </p:spTree>
    <p:extLst>
      <p:ext uri="{BB962C8B-B14F-4D97-AF65-F5344CB8AC3E}">
        <p14:creationId xmlns:p14="http://schemas.microsoft.com/office/powerpoint/2010/main" val="2428398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6" name="Text Box 4"/>
          <p:cNvSpPr txBox="1">
            <a:spLocks noChangeArrowheads="1"/>
          </p:cNvSpPr>
          <p:nvPr/>
        </p:nvSpPr>
        <p:spPr bwMode="auto">
          <a:xfrm>
            <a:off x="2678943" y="183355"/>
            <a:ext cx="3735318" cy="707886"/>
          </a:xfrm>
          <a:prstGeom prst="rect">
            <a:avLst/>
          </a:prstGeom>
          <a:noFill/>
          <a:ln w="9525">
            <a:noFill/>
            <a:miter lim="800000"/>
            <a:headEnd/>
            <a:tailEnd/>
          </a:ln>
          <a:effectLst/>
        </p:spPr>
        <p:txBody>
          <a:bodyPr wrap="none">
            <a:spAutoFit/>
          </a:bodyPr>
          <a:lstStyle/>
          <a:p>
            <a:pPr>
              <a:defRPr/>
            </a:pPr>
            <a:r>
              <a:rPr lang="en-US" sz="4000" i="1" dirty="0" smtClean="0">
                <a:solidFill>
                  <a:srgbClr val="000099"/>
                </a:solidFill>
                <a:latin typeface="Aharoni" panose="02010803020104030203" pitchFamily="2" charset="-79"/>
                <a:cs typeface="Aharoni" panose="02010803020104030203" pitchFamily="2" charset="-79"/>
              </a:rPr>
              <a:t>THE-COLE.COM</a:t>
            </a:r>
            <a:endParaRPr lang="en-US" sz="4000" i="1" dirty="0">
              <a:solidFill>
                <a:srgbClr val="000099"/>
              </a:solidFill>
              <a:latin typeface="Aharoni" panose="02010803020104030203" pitchFamily="2" charset="-79"/>
              <a:cs typeface="Aharoni" panose="02010803020104030203" pitchFamily="2" charset="-79"/>
            </a:endParaRPr>
          </a:p>
        </p:txBody>
      </p:sp>
      <p:sp>
        <p:nvSpPr>
          <p:cNvPr id="7" name="Line 5"/>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50185" name="Rectangle 9"/>
          <p:cNvSpPr>
            <a:spLocks noGrp="1" noChangeArrowheads="1"/>
          </p:cNvSpPr>
          <p:nvPr>
            <p:ph type="subTitle" idx="1"/>
          </p:nvPr>
        </p:nvSpPr>
        <p:spPr>
          <a:xfrm>
            <a:off x="4095750" y="3924300"/>
            <a:ext cx="4495800" cy="1047750"/>
          </a:xfrm>
        </p:spPr>
        <p:txBody>
          <a:bodyPr/>
          <a:lstStyle>
            <a:lvl1pPr marL="0" indent="0" algn="r">
              <a:buFont typeface="Wingdings" pitchFamily="2" charset="2"/>
              <a:buNone/>
              <a:defRPr sz="3200"/>
            </a:lvl1pPr>
          </a:lstStyle>
          <a:p>
            <a:r>
              <a:rPr lang="en-US"/>
              <a:t>Click to edit Master subtitle style</a:t>
            </a:r>
          </a:p>
        </p:txBody>
      </p:sp>
      <p:sp>
        <p:nvSpPr>
          <p:cNvPr id="50186" name="Rectangle 10"/>
          <p:cNvSpPr>
            <a:spLocks noGrp="1" noChangeArrowheads="1"/>
          </p:cNvSpPr>
          <p:nvPr>
            <p:ph type="ctrTitle"/>
          </p:nvPr>
        </p:nvSpPr>
        <p:spPr>
          <a:xfrm>
            <a:off x="3467100" y="1962150"/>
            <a:ext cx="5143500" cy="1600200"/>
          </a:xfrm>
        </p:spPr>
        <p:txBody>
          <a:bodyPr/>
          <a:lstStyle>
            <a:lvl1pPr>
              <a:defRPr sz="4400" i="0"/>
            </a:lvl1pPr>
          </a:lstStyle>
          <a:p>
            <a:r>
              <a:rPr lang="en-US"/>
              <a:t>Click to edit Master title style</a:t>
            </a:r>
          </a:p>
        </p:txBody>
      </p:sp>
      <p:sp>
        <p:nvSpPr>
          <p:cNvPr id="10" name="Rectangle 7"/>
          <p:cNvSpPr>
            <a:spLocks noGrp="1" noChangeArrowheads="1"/>
          </p:cNvSpPr>
          <p:nvPr>
            <p:ph type="sldNum" sz="quarter" idx="11"/>
          </p:nvPr>
        </p:nvSpPr>
        <p:spPr/>
        <p:txBody>
          <a:bodyPr/>
          <a:lstStyle>
            <a:lvl1pPr>
              <a:defRPr/>
            </a:lvl1pPr>
          </a:lstStyle>
          <a:p>
            <a:pPr>
              <a:defRPr/>
            </a:pPr>
            <a:fld id="{13A11FC6-3B21-4BAC-9F61-B4C1DC03C329}" type="slidenum">
              <a:rPr lang="en-US"/>
              <a:pPr>
                <a:defRPr/>
              </a:pPr>
              <a:t>‹#›</a:t>
            </a:fld>
            <a:endParaRPr lang="en-US" dirty="0">
              <a:solidFill>
                <a:schemeClr val="bg2"/>
              </a:solidFill>
            </a:endParaRPr>
          </a:p>
        </p:txBody>
      </p:sp>
      <p:sp>
        <p:nvSpPr>
          <p:cNvPr id="14" name="TextBox 13"/>
          <p:cNvSpPr txBox="1"/>
          <p:nvPr userDrawn="1"/>
        </p:nvSpPr>
        <p:spPr>
          <a:xfrm>
            <a:off x="433382" y="784366"/>
            <a:ext cx="8306860" cy="430887"/>
          </a:xfrm>
          <a:prstGeom prst="rect">
            <a:avLst/>
          </a:prstGeom>
          <a:noFill/>
        </p:spPr>
        <p:txBody>
          <a:bodyPr wrap="square" rtlCol="0">
            <a:spAutoFit/>
          </a:bodyPr>
          <a:lstStyle/>
          <a:p>
            <a:r>
              <a:rPr lang="en-US" sz="2200" b="0" dirty="0" smtClean="0">
                <a:solidFill>
                  <a:srgbClr val="000066"/>
                </a:solidFill>
                <a:latin typeface="Aharoni" panose="02010803020104030203" pitchFamily="2" charset="-79"/>
                <a:cs typeface="Aharoni" panose="02010803020104030203" pitchFamily="2" charset="-79"/>
              </a:rPr>
              <a:t>“CENTER OF LITIGATION EXCELLENCE”</a:t>
            </a:r>
            <a:endParaRPr lang="en-US" sz="2200" b="0" dirty="0">
              <a:solidFill>
                <a:srgbClr val="000066"/>
              </a:solidFill>
              <a:latin typeface="Aharoni" panose="02010803020104030203" pitchFamily="2" charset="-79"/>
              <a:cs typeface="Aharoni" panose="02010803020104030203" pitchFamily="2" charset="-79"/>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8"/>
          <p:cNvSpPr>
            <a:spLocks noGrp="1" noChangeArrowheads="1"/>
          </p:cNvSpPr>
          <p:nvPr>
            <p:ph type="sldNum" sz="quarter" idx="10"/>
          </p:nvPr>
        </p:nvSpPr>
        <p:spPr>
          <a:ln/>
        </p:spPr>
        <p:txBody>
          <a:bodyPr/>
          <a:lstStyle>
            <a:lvl1pPr>
              <a:defRPr/>
            </a:lvl1pPr>
          </a:lstStyle>
          <a:p>
            <a:pPr>
              <a:defRPr/>
            </a:pPr>
            <a:fld id="{3910F469-7848-422A-9CA6-F71D6A5BB656}" type="slidenum">
              <a:rPr lang="en-US"/>
              <a:pPr>
                <a:defRPr/>
              </a:pPr>
              <a:t>‹#›</a:t>
            </a:fld>
            <a:endParaRPr lang="en-US" dirty="0">
              <a:solidFill>
                <a:schemeClr val="bg2"/>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9275" y="76200"/>
            <a:ext cx="2032000" cy="5784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00100" y="76200"/>
            <a:ext cx="5946775" cy="5784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8"/>
          <p:cNvSpPr>
            <a:spLocks noGrp="1" noChangeArrowheads="1"/>
          </p:cNvSpPr>
          <p:nvPr>
            <p:ph type="sldNum" sz="quarter" idx="10"/>
          </p:nvPr>
        </p:nvSpPr>
        <p:spPr>
          <a:ln/>
        </p:spPr>
        <p:txBody>
          <a:bodyPr/>
          <a:lstStyle>
            <a:lvl1pPr>
              <a:defRPr/>
            </a:lvl1pPr>
          </a:lstStyle>
          <a:p>
            <a:pPr>
              <a:defRPr/>
            </a:pPr>
            <a:fld id="{214D4239-2125-4135-AECE-B0AD7AC0D56F}" type="slidenum">
              <a:rPr lang="en-US"/>
              <a:pPr>
                <a:defRPr/>
              </a:pPr>
              <a:t>‹#›</a:t>
            </a:fld>
            <a:endParaRPr lang="en-US" dirty="0">
              <a:solidFill>
                <a:schemeClr val="bg2"/>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028"/>
          <p:cNvSpPr>
            <a:spLocks noGrp="1" noChangeArrowheads="1"/>
          </p:cNvSpPr>
          <p:nvPr>
            <p:ph type="sldNum" sz="quarter" idx="10"/>
          </p:nvPr>
        </p:nvSpPr>
        <p:spPr>
          <a:ln/>
        </p:spPr>
        <p:txBody>
          <a:bodyPr/>
          <a:lstStyle>
            <a:lvl1pPr>
              <a:defRPr/>
            </a:lvl1pPr>
          </a:lstStyle>
          <a:p>
            <a:pPr>
              <a:defRPr/>
            </a:pPr>
            <a:fld id="{DB38C289-3682-4E75-BFF3-52C630019457}" type="slidenum">
              <a:rPr lang="en-US"/>
              <a:pPr>
                <a:defRPr/>
              </a:pPr>
              <a:t>‹#›</a:t>
            </a:fld>
            <a:endParaRPr lang="en-US" dirty="0">
              <a:solidFill>
                <a:schemeClr val="bg2"/>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28"/>
          <p:cNvSpPr>
            <a:spLocks noGrp="1" noChangeArrowheads="1"/>
          </p:cNvSpPr>
          <p:nvPr>
            <p:ph type="sldNum" sz="quarter" idx="10"/>
          </p:nvPr>
        </p:nvSpPr>
        <p:spPr>
          <a:ln/>
        </p:spPr>
        <p:txBody>
          <a:bodyPr/>
          <a:lstStyle>
            <a:lvl1pPr>
              <a:defRPr/>
            </a:lvl1pPr>
          </a:lstStyle>
          <a:p>
            <a:pPr>
              <a:defRPr/>
            </a:pPr>
            <a:fld id="{2E4096FE-1491-419D-9EF9-46F269B7431F}" type="slidenum">
              <a:rPr lang="en-US"/>
              <a:pPr>
                <a:defRPr/>
              </a:pPr>
              <a:t>‹#›</a:t>
            </a:fld>
            <a:endParaRPr lang="en-US" dirty="0">
              <a:solidFill>
                <a:schemeClr val="bg2"/>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00100" y="15367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41888" y="15367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028"/>
          <p:cNvSpPr>
            <a:spLocks noGrp="1" noChangeArrowheads="1"/>
          </p:cNvSpPr>
          <p:nvPr>
            <p:ph type="sldNum" sz="quarter" idx="10"/>
          </p:nvPr>
        </p:nvSpPr>
        <p:spPr>
          <a:ln/>
        </p:spPr>
        <p:txBody>
          <a:bodyPr/>
          <a:lstStyle>
            <a:lvl1pPr>
              <a:defRPr/>
            </a:lvl1pPr>
          </a:lstStyle>
          <a:p>
            <a:pPr>
              <a:defRPr/>
            </a:pPr>
            <a:fld id="{7BA0F477-C65A-4090-9FC1-54587A243F50}" type="slidenum">
              <a:rPr lang="en-US"/>
              <a:pPr>
                <a:defRPr/>
              </a:pPr>
              <a:t>‹#›</a:t>
            </a:fld>
            <a:endParaRPr lang="en-US" dirty="0">
              <a:solidFill>
                <a:schemeClr val="bg2"/>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028"/>
          <p:cNvSpPr>
            <a:spLocks noGrp="1" noChangeArrowheads="1"/>
          </p:cNvSpPr>
          <p:nvPr>
            <p:ph type="sldNum" sz="quarter" idx="10"/>
          </p:nvPr>
        </p:nvSpPr>
        <p:spPr>
          <a:ln/>
        </p:spPr>
        <p:txBody>
          <a:bodyPr/>
          <a:lstStyle>
            <a:lvl1pPr>
              <a:defRPr/>
            </a:lvl1pPr>
          </a:lstStyle>
          <a:p>
            <a:pPr>
              <a:defRPr/>
            </a:pPr>
            <a:fld id="{C26844C7-7D8E-4C74-B7E0-FF44DA10A967}" type="slidenum">
              <a:rPr lang="en-US"/>
              <a:pPr>
                <a:defRPr/>
              </a:pPr>
              <a:t>‹#›</a:t>
            </a:fld>
            <a:endParaRPr lang="en-US" dirty="0">
              <a:solidFill>
                <a:schemeClr val="bg2"/>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28"/>
          <p:cNvSpPr>
            <a:spLocks noGrp="1" noChangeArrowheads="1"/>
          </p:cNvSpPr>
          <p:nvPr>
            <p:ph type="sldNum" sz="quarter" idx="10"/>
          </p:nvPr>
        </p:nvSpPr>
        <p:spPr>
          <a:ln/>
        </p:spPr>
        <p:txBody>
          <a:bodyPr/>
          <a:lstStyle>
            <a:lvl1pPr>
              <a:defRPr/>
            </a:lvl1pPr>
          </a:lstStyle>
          <a:p>
            <a:pPr>
              <a:defRPr/>
            </a:pPr>
            <a:fld id="{AA1226C4-C263-4A62-9EF7-0BADD184373A}" type="slidenum">
              <a:rPr lang="en-US"/>
              <a:pPr>
                <a:defRPr/>
              </a:pPr>
              <a:t>‹#›</a:t>
            </a:fld>
            <a:endParaRPr lang="en-US" dirty="0">
              <a:solidFill>
                <a:schemeClr val="bg2"/>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028"/>
          <p:cNvSpPr>
            <a:spLocks noGrp="1" noChangeArrowheads="1"/>
          </p:cNvSpPr>
          <p:nvPr>
            <p:ph type="sldNum" sz="quarter" idx="10"/>
          </p:nvPr>
        </p:nvSpPr>
        <p:spPr>
          <a:ln/>
        </p:spPr>
        <p:txBody>
          <a:bodyPr/>
          <a:lstStyle>
            <a:lvl1pPr>
              <a:defRPr/>
            </a:lvl1pPr>
          </a:lstStyle>
          <a:p>
            <a:pPr>
              <a:defRPr/>
            </a:pPr>
            <a:fld id="{90298B5F-63D7-4D4B-95BC-D2A8C09D671C}" type="slidenum">
              <a:rPr lang="en-US"/>
              <a:pPr>
                <a:defRPr/>
              </a:pPr>
              <a:t>‹#›</a:t>
            </a:fld>
            <a:endParaRPr lang="en-US" dirty="0">
              <a:solidFill>
                <a:schemeClr val="bg2"/>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sldNum" sz="quarter" idx="10"/>
          </p:nvPr>
        </p:nvSpPr>
        <p:spPr>
          <a:ln/>
        </p:spPr>
        <p:txBody>
          <a:bodyPr/>
          <a:lstStyle>
            <a:lvl1pPr>
              <a:defRPr/>
            </a:lvl1pPr>
          </a:lstStyle>
          <a:p>
            <a:pPr>
              <a:defRPr/>
            </a:pPr>
            <a:fld id="{0215D6B4-6352-4822-A82E-B3799D72B494}" type="slidenum">
              <a:rPr lang="en-US"/>
              <a:pPr>
                <a:defRPr/>
              </a:pPr>
              <a:t>‹#›</a:t>
            </a:fld>
            <a:endParaRPr lang="en-US" dirty="0">
              <a:solidFill>
                <a:schemeClr val="bg2"/>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28"/>
          <p:cNvSpPr>
            <a:spLocks noGrp="1" noChangeArrowheads="1"/>
          </p:cNvSpPr>
          <p:nvPr>
            <p:ph type="sldNum" sz="quarter" idx="10"/>
          </p:nvPr>
        </p:nvSpPr>
        <p:spPr>
          <a:ln/>
        </p:spPr>
        <p:txBody>
          <a:bodyPr/>
          <a:lstStyle>
            <a:lvl1pPr>
              <a:defRPr/>
            </a:lvl1pPr>
          </a:lstStyle>
          <a:p>
            <a:pPr>
              <a:defRPr/>
            </a:pPr>
            <a:fld id="{364CB0F7-5A27-48BC-B5F8-36DECB0949D4}" type="slidenum">
              <a:rPr lang="en-US"/>
              <a:pPr>
                <a:defRPr/>
              </a:pPr>
              <a:t>‹#›</a:t>
            </a:fld>
            <a:endParaRPr lang="en-US" dirty="0">
              <a:solidFill>
                <a:schemeClr val="bg2"/>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1026"/>
          <p:cNvSpPr>
            <a:spLocks noGrp="1" noChangeArrowheads="1"/>
          </p:cNvSpPr>
          <p:nvPr>
            <p:ph type="body" idx="1"/>
          </p:nvPr>
        </p:nvSpPr>
        <p:spPr bwMode="auto">
          <a:xfrm>
            <a:off x="800100" y="1536700"/>
            <a:ext cx="8131175"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49156" name="Rectangle 1028"/>
          <p:cNvSpPr>
            <a:spLocks noGrp="1" noChangeArrowheads="1"/>
          </p:cNvSpPr>
          <p:nvPr>
            <p:ph type="sldNum" sz="quarter" idx="4"/>
          </p:nvPr>
        </p:nvSpPr>
        <p:spPr bwMode="auto">
          <a:xfrm>
            <a:off x="7988300" y="6524625"/>
            <a:ext cx="1143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0">
                <a:solidFill>
                  <a:srgbClr val="969696"/>
                </a:solidFill>
              </a:defRPr>
            </a:lvl1pPr>
          </a:lstStyle>
          <a:p>
            <a:pPr>
              <a:defRPr/>
            </a:pPr>
            <a:fld id="{C6FBE34E-63E8-4469-B55C-1DC2EF1799D7}" type="slidenum">
              <a:rPr lang="en-US"/>
              <a:pPr>
                <a:defRPr/>
              </a:pPr>
              <a:t>‹#›</a:t>
            </a:fld>
            <a:endParaRPr lang="en-US" dirty="0">
              <a:solidFill>
                <a:schemeClr val="bg2"/>
              </a:solidFill>
            </a:endParaRPr>
          </a:p>
        </p:txBody>
      </p:sp>
      <p:sp>
        <p:nvSpPr>
          <p:cNvPr id="2053" name="Rectangle 1030"/>
          <p:cNvSpPr>
            <a:spLocks noGrp="1" noChangeArrowheads="1"/>
          </p:cNvSpPr>
          <p:nvPr>
            <p:ph type="title"/>
          </p:nvPr>
        </p:nvSpPr>
        <p:spPr bwMode="auto">
          <a:xfrm>
            <a:off x="1663700" y="76200"/>
            <a:ext cx="7086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9159" name="Line 1031"/>
          <p:cNvSpPr>
            <a:spLocks noChangeShapeType="1"/>
          </p:cNvSpPr>
          <p:nvPr/>
        </p:nvSpPr>
        <p:spPr bwMode="auto">
          <a:xfrm>
            <a:off x="381000" y="64516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
        <p:nvSpPr>
          <p:cNvPr id="49160" name="Line 1032"/>
          <p:cNvSpPr>
            <a:spLocks noChangeShapeType="1"/>
          </p:cNvSpPr>
          <p:nvPr/>
        </p:nvSpPr>
        <p:spPr bwMode="auto">
          <a:xfrm>
            <a:off x="381000" y="1231900"/>
            <a:ext cx="8382000" cy="0"/>
          </a:xfrm>
          <a:prstGeom prst="line">
            <a:avLst/>
          </a:prstGeom>
          <a:noFill/>
          <a:ln w="57150">
            <a:solidFill>
              <a:srgbClr val="0C2D83"/>
            </a:solidFill>
            <a:round/>
            <a:headEnd/>
            <a:tailEnd/>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973"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r" rtl="0" eaLnBrk="0" fontAlgn="base" hangingPunct="0">
        <a:spcBef>
          <a:spcPct val="0"/>
        </a:spcBef>
        <a:spcAft>
          <a:spcPct val="0"/>
        </a:spcAft>
        <a:defRPr sz="3600" b="1" i="1">
          <a:solidFill>
            <a:srgbClr val="151C77"/>
          </a:solidFill>
          <a:latin typeface="+mj-lt"/>
          <a:ea typeface="+mj-ea"/>
          <a:cs typeface="+mj-cs"/>
        </a:defRPr>
      </a:lvl1pPr>
      <a:lvl2pPr algn="r" rtl="0" eaLnBrk="0" fontAlgn="base" hangingPunct="0">
        <a:spcBef>
          <a:spcPct val="0"/>
        </a:spcBef>
        <a:spcAft>
          <a:spcPct val="0"/>
        </a:spcAft>
        <a:defRPr sz="3600" b="1" i="1">
          <a:solidFill>
            <a:srgbClr val="151C77"/>
          </a:solidFill>
          <a:latin typeface="Arial" charset="0"/>
        </a:defRPr>
      </a:lvl2pPr>
      <a:lvl3pPr algn="r" rtl="0" eaLnBrk="0" fontAlgn="base" hangingPunct="0">
        <a:spcBef>
          <a:spcPct val="0"/>
        </a:spcBef>
        <a:spcAft>
          <a:spcPct val="0"/>
        </a:spcAft>
        <a:defRPr sz="3600" b="1" i="1">
          <a:solidFill>
            <a:srgbClr val="151C77"/>
          </a:solidFill>
          <a:latin typeface="Arial" charset="0"/>
        </a:defRPr>
      </a:lvl3pPr>
      <a:lvl4pPr algn="r" rtl="0" eaLnBrk="0" fontAlgn="base" hangingPunct="0">
        <a:spcBef>
          <a:spcPct val="0"/>
        </a:spcBef>
        <a:spcAft>
          <a:spcPct val="0"/>
        </a:spcAft>
        <a:defRPr sz="3600" b="1" i="1">
          <a:solidFill>
            <a:srgbClr val="151C77"/>
          </a:solidFill>
          <a:latin typeface="Arial" charset="0"/>
        </a:defRPr>
      </a:lvl4pPr>
      <a:lvl5pPr algn="r" rtl="0" eaLnBrk="0" fontAlgn="base" hangingPunct="0">
        <a:spcBef>
          <a:spcPct val="0"/>
        </a:spcBef>
        <a:spcAft>
          <a:spcPct val="0"/>
        </a:spcAft>
        <a:defRPr sz="3600" b="1" i="1">
          <a:solidFill>
            <a:srgbClr val="151C77"/>
          </a:solidFill>
          <a:latin typeface="Arial" charset="0"/>
        </a:defRPr>
      </a:lvl5pPr>
      <a:lvl6pPr marL="457200" algn="r" rtl="0" eaLnBrk="0" fontAlgn="base" hangingPunct="0">
        <a:spcBef>
          <a:spcPct val="0"/>
        </a:spcBef>
        <a:spcAft>
          <a:spcPct val="0"/>
        </a:spcAft>
        <a:defRPr sz="3600" b="1" i="1">
          <a:solidFill>
            <a:srgbClr val="151C77"/>
          </a:solidFill>
          <a:latin typeface="Arial" charset="0"/>
        </a:defRPr>
      </a:lvl6pPr>
      <a:lvl7pPr marL="914400" algn="r" rtl="0" eaLnBrk="0" fontAlgn="base" hangingPunct="0">
        <a:spcBef>
          <a:spcPct val="0"/>
        </a:spcBef>
        <a:spcAft>
          <a:spcPct val="0"/>
        </a:spcAft>
        <a:defRPr sz="3600" b="1" i="1">
          <a:solidFill>
            <a:srgbClr val="151C77"/>
          </a:solidFill>
          <a:latin typeface="Arial" charset="0"/>
        </a:defRPr>
      </a:lvl7pPr>
      <a:lvl8pPr marL="1371600" algn="r" rtl="0" eaLnBrk="0" fontAlgn="base" hangingPunct="0">
        <a:spcBef>
          <a:spcPct val="0"/>
        </a:spcBef>
        <a:spcAft>
          <a:spcPct val="0"/>
        </a:spcAft>
        <a:defRPr sz="3600" b="1" i="1">
          <a:solidFill>
            <a:srgbClr val="151C77"/>
          </a:solidFill>
          <a:latin typeface="Arial" charset="0"/>
        </a:defRPr>
      </a:lvl8pPr>
      <a:lvl9pPr marL="1828800" algn="r" rtl="0" eaLnBrk="0" fontAlgn="base" hangingPunct="0">
        <a:spcBef>
          <a:spcPct val="0"/>
        </a:spcBef>
        <a:spcAft>
          <a:spcPct val="0"/>
        </a:spcAft>
        <a:defRPr sz="3600" b="1" i="1">
          <a:solidFill>
            <a:srgbClr val="151C77"/>
          </a:solidFill>
          <a:latin typeface="Arial" charset="0"/>
        </a:defRPr>
      </a:lvl9pPr>
    </p:titleStyle>
    <p:bodyStyle>
      <a:lvl1pPr marL="285750" indent="-285750" algn="l" rtl="0" eaLnBrk="0" fontAlgn="base" hangingPunct="0">
        <a:spcBef>
          <a:spcPct val="20000"/>
        </a:spcBef>
        <a:spcAft>
          <a:spcPct val="0"/>
        </a:spcAft>
        <a:buClr>
          <a:srgbClr val="151C77"/>
        </a:buClr>
        <a:buSzPct val="80000"/>
        <a:buFont typeface="Wingdings" pitchFamily="2" charset="2"/>
        <a:buChar char="n"/>
        <a:defRPr sz="2800" b="1">
          <a:solidFill>
            <a:schemeClr val="tx1"/>
          </a:solidFill>
          <a:latin typeface="+mn-lt"/>
          <a:ea typeface="+mn-ea"/>
          <a:cs typeface="+mn-cs"/>
        </a:defRPr>
      </a:lvl1pPr>
      <a:lvl2pPr marL="688975" indent="-282575" algn="l" rtl="0" eaLnBrk="0" fontAlgn="base" hangingPunct="0">
        <a:spcBef>
          <a:spcPct val="20000"/>
        </a:spcBef>
        <a:spcAft>
          <a:spcPct val="0"/>
        </a:spcAft>
        <a:buClr>
          <a:srgbClr val="151C77"/>
        </a:buClr>
        <a:buSzPct val="80000"/>
        <a:buFont typeface="Wingdings" pitchFamily="2" charset="2"/>
        <a:buChar char="n"/>
        <a:defRPr sz="2400" b="1">
          <a:solidFill>
            <a:schemeClr val="tx1"/>
          </a:solidFill>
          <a:latin typeface="+mn-lt"/>
        </a:defRPr>
      </a:lvl2pPr>
      <a:lvl3pPr marL="1027113" indent="-223838" algn="l" rtl="0" eaLnBrk="0" fontAlgn="base" hangingPunct="0">
        <a:spcBef>
          <a:spcPct val="20000"/>
        </a:spcBef>
        <a:spcAft>
          <a:spcPct val="0"/>
        </a:spcAft>
        <a:buClr>
          <a:srgbClr val="151C77"/>
        </a:buClr>
        <a:buSzPct val="80000"/>
        <a:buFont typeface="Wingdings" pitchFamily="2" charset="2"/>
        <a:buChar char="n"/>
        <a:defRPr sz="2400"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3"/>
          <p:cNvSpPr>
            <a:spLocks noChangeArrowheads="1"/>
          </p:cNvSpPr>
          <p:nvPr/>
        </p:nvSpPr>
        <p:spPr bwMode="auto">
          <a:xfrm>
            <a:off x="4375150" y="5038725"/>
            <a:ext cx="4311650" cy="1130300"/>
          </a:xfrm>
          <a:prstGeom prst="rect">
            <a:avLst/>
          </a:prstGeom>
          <a:noFill/>
          <a:ln w="9525">
            <a:noFill/>
            <a:miter lim="800000"/>
            <a:headEnd/>
            <a:tailEnd/>
          </a:ln>
        </p:spPr>
        <p:txBody>
          <a:bodyPr/>
          <a:lstStyle/>
          <a:p>
            <a:pPr algn="r"/>
            <a:endParaRPr lang="en-US" dirty="0">
              <a:solidFill>
                <a:srgbClr val="151C77"/>
              </a:solidFill>
            </a:endParaRPr>
          </a:p>
        </p:txBody>
      </p:sp>
      <p:sp>
        <p:nvSpPr>
          <p:cNvPr id="10" name="TextBox 9"/>
          <p:cNvSpPr txBox="1"/>
          <p:nvPr/>
        </p:nvSpPr>
        <p:spPr>
          <a:xfrm>
            <a:off x="3764478" y="5680075"/>
            <a:ext cx="5379522" cy="707886"/>
          </a:xfrm>
          <a:prstGeom prst="rect">
            <a:avLst/>
          </a:prstGeom>
          <a:noFill/>
        </p:spPr>
        <p:txBody>
          <a:bodyPr wrap="square" rtlCol="0">
            <a:spAutoFit/>
          </a:bodyPr>
          <a:lstStyle/>
          <a:p>
            <a:r>
              <a:rPr lang="en-US" dirty="0" smtClean="0">
                <a:solidFill>
                  <a:srgbClr val="000066"/>
                </a:solidFill>
                <a:latin typeface="Aharoni" panose="02010803020104030203" pitchFamily="2" charset="-79"/>
                <a:cs typeface="Aharoni" panose="02010803020104030203" pitchFamily="2" charset="-79"/>
              </a:rPr>
              <a:t>Prime COLE</a:t>
            </a:r>
          </a:p>
          <a:p>
            <a:r>
              <a:rPr lang="en-US" dirty="0" smtClean="0">
                <a:solidFill>
                  <a:srgbClr val="000066"/>
                </a:solidFill>
                <a:latin typeface="Aharoni" panose="02010803020104030203" pitchFamily="2" charset="-79"/>
                <a:cs typeface="Aharoni" panose="02010803020104030203" pitchFamily="2" charset="-79"/>
              </a:rPr>
              <a:t>Founder, Center of Litigation Excellence</a:t>
            </a:r>
            <a:endParaRPr lang="en-US" dirty="0">
              <a:solidFill>
                <a:srgbClr val="000066"/>
              </a:solidFill>
              <a:latin typeface="Aharoni" panose="02010803020104030203" pitchFamily="2" charset="-79"/>
              <a:cs typeface="Aharoni" panose="02010803020104030203" pitchFamily="2" charset="-79"/>
            </a:endParaRPr>
          </a:p>
        </p:txBody>
      </p:sp>
      <p:sp>
        <p:nvSpPr>
          <p:cNvPr id="33" name="TextBox 32"/>
          <p:cNvSpPr txBox="1"/>
          <p:nvPr/>
        </p:nvSpPr>
        <p:spPr>
          <a:xfrm>
            <a:off x="308759" y="2545282"/>
            <a:ext cx="8835241" cy="1661993"/>
          </a:xfrm>
          <a:prstGeom prst="rect">
            <a:avLst/>
          </a:prstGeom>
          <a:noFill/>
        </p:spPr>
        <p:txBody>
          <a:bodyPr wrap="square" rtlCol="0">
            <a:spAutoFit/>
          </a:bodyPr>
          <a:lstStyle/>
          <a:p>
            <a:r>
              <a:rPr lang="en-US" sz="3400" b="0" u="sng" dirty="0" smtClean="0">
                <a:solidFill>
                  <a:srgbClr val="000066"/>
                </a:solidFill>
                <a:latin typeface="Aharoni" panose="02010803020104030203" pitchFamily="2" charset="-79"/>
                <a:cs typeface="Aharoni" panose="02010803020104030203" pitchFamily="2" charset="-79"/>
              </a:rPr>
              <a:t>United States v. Professor Plum</a:t>
            </a:r>
          </a:p>
          <a:p>
            <a:endParaRPr lang="en-US" sz="2400" dirty="0" smtClean="0">
              <a:solidFill>
                <a:srgbClr val="000066"/>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sz="4400"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Objection Challenge”</a:t>
            </a:r>
            <a:endParaRPr lang="en-US" sz="4400" dirty="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sp>
        <p:nvSpPr>
          <p:cNvPr id="5" name="TextBox 4"/>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a:t>
            </a:r>
            <a:r>
              <a:rPr lang="en-US" sz="3200" dirty="0" smtClean="0">
                <a:solidFill>
                  <a:srgbClr val="008000"/>
                </a:solidFill>
                <a:cs typeface="Aharoni" panose="02010803020104030203" pitchFamily="2" charset="-79"/>
              </a:rPr>
              <a:t>:  </a:t>
            </a:r>
          </a:p>
          <a:p>
            <a:r>
              <a:rPr lang="en-US" sz="3200" dirty="0">
                <a:solidFill>
                  <a:srgbClr val="008000"/>
                </a:solidFill>
              </a:rPr>
              <a:t>Can you tell us some of the movies that you have starred in and magazines that you have modeled for?</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There are too many to list, I’ve been very </a:t>
            </a:r>
            <a:r>
              <a:rPr lang="en-US" sz="3200" dirty="0" smtClean="0">
                <a:solidFill>
                  <a:srgbClr val="FF0000"/>
                </a:solidFill>
              </a:rPr>
              <a:t>successful.</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2569612"/>
      </p:ext>
    </p:extLst>
  </p:cSld>
  <p:clrMapOvr>
    <a:masterClrMapping/>
  </p:clrMapOvr>
  <mc:AlternateContent xmlns:mc="http://schemas.openxmlformats.org/markup-compatibility/2006" xmlns:p14="http://schemas.microsoft.com/office/powerpoint/2010/main">
    <mc:Choice Requires="p14">
      <p:transition spd="slow" p14:dur="5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100</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93</a:t>
            </a:r>
            <a:r>
              <a:rPr lang="en-US" sz="3200" dirty="0" smtClean="0">
                <a:solidFill>
                  <a:srgbClr val="008000"/>
                </a:solidFill>
                <a:cs typeface="Aharoni" panose="02010803020104030203" pitchFamily="2" charset="-79"/>
              </a:rPr>
              <a:t>:  </a:t>
            </a:r>
          </a:p>
          <a:p>
            <a:r>
              <a:rPr lang="en-US" sz="3200" dirty="0" smtClean="0">
                <a:solidFill>
                  <a:srgbClr val="008000"/>
                </a:solidFill>
              </a:rPr>
              <a:t>In fact, you drank a lot that night.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don’t know what you mean by a lot.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31401244"/>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101</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94</a:t>
            </a:r>
            <a:r>
              <a:rPr lang="en-US" sz="3200" dirty="0" smtClean="0">
                <a:solidFill>
                  <a:srgbClr val="008000"/>
                </a:solidFill>
                <a:cs typeface="Aharoni" panose="02010803020104030203" pitchFamily="2" charset="-79"/>
              </a:rPr>
              <a:t>:  </a:t>
            </a:r>
          </a:p>
          <a:p>
            <a:r>
              <a:rPr lang="en-US" sz="3200" dirty="0" smtClean="0">
                <a:solidFill>
                  <a:srgbClr val="008000"/>
                </a:solidFill>
              </a:rPr>
              <a:t>You’re an alcoholic.</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No!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9869218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102</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95</a:t>
            </a:r>
            <a:r>
              <a:rPr lang="en-US" sz="3200" dirty="0" smtClean="0">
                <a:solidFill>
                  <a:srgbClr val="008000"/>
                </a:solidFill>
                <a:cs typeface="Aharoni" panose="02010803020104030203" pitchFamily="2" charset="-79"/>
              </a:rPr>
              <a:t>:  </a:t>
            </a:r>
          </a:p>
          <a:p>
            <a:r>
              <a:rPr lang="en-US" sz="3200" dirty="0" smtClean="0">
                <a:solidFill>
                  <a:srgbClr val="008000"/>
                </a:solidFill>
              </a:rPr>
              <a:t>When you drink, it affects your behavior, correct?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don’t think so.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0944488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103</a:t>
            </a:fld>
            <a:endParaRPr lang="en-US" dirty="0">
              <a:solidFill>
                <a:schemeClr val="bg2"/>
              </a:solidFill>
            </a:endParaRPr>
          </a:p>
        </p:txBody>
      </p:sp>
      <p:sp>
        <p:nvSpPr>
          <p:cNvPr id="6" name="Rectangle 5"/>
          <p:cNvSpPr/>
          <p:nvPr/>
        </p:nvSpPr>
        <p:spPr>
          <a:xfrm>
            <a:off x="235994" y="1470565"/>
            <a:ext cx="8777377" cy="2246769"/>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96</a:t>
            </a:r>
            <a:r>
              <a:rPr lang="en-US" sz="3200" dirty="0" smtClean="0">
                <a:solidFill>
                  <a:srgbClr val="008000"/>
                </a:solidFill>
                <a:cs typeface="Aharoni" panose="02010803020104030203" pitchFamily="2" charset="-79"/>
              </a:rPr>
              <a:t>:  </a:t>
            </a:r>
          </a:p>
          <a:p>
            <a:r>
              <a:rPr lang="en-US" sz="2800" dirty="0" smtClean="0">
                <a:solidFill>
                  <a:srgbClr val="008000"/>
                </a:solidFill>
              </a:rPr>
              <a:t>Scientific studies say that people don’t think as clearly when they have had too much alcohol to drink.</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If you say so.</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066879702"/>
      </p:ext>
    </p:extLst>
  </p:cSld>
  <p:clrMapOvr>
    <a:masterClrMapping/>
  </p:clrMapOvr>
  <mc:AlternateContent xmlns:mc="http://schemas.openxmlformats.org/markup-compatibility/2006" xmlns:p14="http://schemas.microsoft.com/office/powerpoint/2010/main">
    <mc:Choice Requires="p14">
      <p:transition spd="slow" p14:dur="5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104</a:t>
            </a:fld>
            <a:endParaRPr lang="en-US" dirty="0">
              <a:solidFill>
                <a:schemeClr val="bg2"/>
              </a:solidFill>
            </a:endParaRPr>
          </a:p>
        </p:txBody>
      </p:sp>
      <p:sp>
        <p:nvSpPr>
          <p:cNvPr id="6" name="Rectangle 5"/>
          <p:cNvSpPr/>
          <p:nvPr/>
        </p:nvSpPr>
        <p:spPr>
          <a:xfrm>
            <a:off x="235994" y="1470565"/>
            <a:ext cx="8777377" cy="2246769"/>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97</a:t>
            </a:r>
            <a:r>
              <a:rPr lang="en-US" sz="3200" dirty="0" smtClean="0">
                <a:solidFill>
                  <a:srgbClr val="008000"/>
                </a:solidFill>
                <a:cs typeface="Aharoni" panose="02010803020104030203" pitchFamily="2" charset="-79"/>
              </a:rPr>
              <a:t>:  </a:t>
            </a:r>
          </a:p>
          <a:p>
            <a:r>
              <a:rPr lang="en-US" sz="2800" dirty="0" smtClean="0">
                <a:solidFill>
                  <a:srgbClr val="008000"/>
                </a:solidFill>
              </a:rPr>
              <a:t>Have you ever drunk so much alcohol that you don’t remember what happened while you were drinking?</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871994221"/>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105</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98</a:t>
            </a:r>
            <a:r>
              <a:rPr lang="en-US" sz="3200" dirty="0" smtClean="0">
                <a:solidFill>
                  <a:srgbClr val="008000"/>
                </a:solidFill>
                <a:cs typeface="Aharoni" panose="02010803020104030203" pitchFamily="2" charset="-79"/>
              </a:rPr>
              <a:t>:  </a:t>
            </a:r>
          </a:p>
          <a:p>
            <a:r>
              <a:rPr lang="en-US" sz="2800" dirty="0" smtClean="0">
                <a:solidFill>
                  <a:srgbClr val="008000"/>
                </a:solidFill>
              </a:rPr>
              <a:t>It’s true that when you drink you feel less inhibited.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Maybe to a small degree.</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729443686"/>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106</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99</a:t>
            </a:r>
            <a:r>
              <a:rPr lang="en-US" sz="3200" dirty="0" smtClean="0">
                <a:solidFill>
                  <a:srgbClr val="008000"/>
                </a:solidFill>
                <a:cs typeface="Aharoni" panose="02010803020104030203" pitchFamily="2" charset="-79"/>
              </a:rPr>
              <a:t>:  </a:t>
            </a:r>
          </a:p>
          <a:p>
            <a:r>
              <a:rPr lang="en-US" sz="2800" dirty="0" smtClean="0">
                <a:solidFill>
                  <a:srgbClr val="008000"/>
                </a:solidFill>
              </a:rPr>
              <a:t>It’s true that when you drink you are quicker to anger.</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49987670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107</a:t>
            </a:fld>
            <a:endParaRPr lang="en-US" dirty="0">
              <a:solidFill>
                <a:schemeClr val="bg2"/>
              </a:solidFill>
            </a:endParaRPr>
          </a:p>
        </p:txBody>
      </p:sp>
      <p:sp>
        <p:nvSpPr>
          <p:cNvPr id="6" name="Rectangle 5"/>
          <p:cNvSpPr/>
          <p:nvPr/>
        </p:nvSpPr>
        <p:spPr>
          <a:xfrm>
            <a:off x="235994" y="1470565"/>
            <a:ext cx="8777377" cy="243143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100</a:t>
            </a:r>
            <a:r>
              <a:rPr lang="en-US" sz="3200" dirty="0" smtClean="0">
                <a:solidFill>
                  <a:srgbClr val="008000"/>
                </a:solidFill>
                <a:cs typeface="Aharoni" panose="02010803020104030203" pitchFamily="2" charset="-79"/>
              </a:rPr>
              <a:t>:  </a:t>
            </a:r>
          </a:p>
          <a:p>
            <a:r>
              <a:rPr lang="en-US" sz="2400" dirty="0" smtClean="0">
                <a:solidFill>
                  <a:srgbClr val="008000"/>
                </a:solidFill>
              </a:rPr>
              <a:t>It’s true that on the Fourth of July last year, while drinking at a party at Mrs. Peacock’s home, that you were asked to leave because you had got into a heated argument with another guest.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left for my own safety.</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491471994"/>
      </p:ext>
    </p:extLst>
  </p:cSld>
  <p:clrMapOvr>
    <a:masterClrMapping/>
  </p:clrMapOvr>
  <mc:AlternateContent xmlns:mc="http://schemas.openxmlformats.org/markup-compatibility/2006" xmlns:p14="http://schemas.microsoft.com/office/powerpoint/2010/main">
    <mc:Choice Requires="p14">
      <p:transition spd="slow" p14:dur="6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108</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101</a:t>
            </a:r>
            <a:r>
              <a:rPr lang="en-US" sz="3200" dirty="0" smtClean="0">
                <a:solidFill>
                  <a:srgbClr val="008000"/>
                </a:solidFill>
                <a:cs typeface="Aharoni" panose="02010803020104030203" pitchFamily="2" charset="-79"/>
              </a:rPr>
              <a:t>:  </a:t>
            </a:r>
          </a:p>
          <a:p>
            <a:r>
              <a:rPr lang="en-US" sz="2800" dirty="0" smtClean="0">
                <a:solidFill>
                  <a:srgbClr val="008000"/>
                </a:solidFill>
              </a:rPr>
              <a:t>Isn’t it true that you confessed to your psychotherapist that you killed Mrs. Peacock?</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Absolutely not!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996582643"/>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109</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102</a:t>
            </a:r>
            <a:r>
              <a:rPr lang="en-US" sz="3200" dirty="0" smtClean="0">
                <a:solidFill>
                  <a:srgbClr val="008000"/>
                </a:solidFill>
                <a:cs typeface="Aharoni" panose="02010803020104030203" pitchFamily="2" charset="-79"/>
              </a:rPr>
              <a:t>:  </a:t>
            </a:r>
          </a:p>
          <a:p>
            <a:r>
              <a:rPr lang="en-US" sz="2800" dirty="0" smtClean="0">
                <a:solidFill>
                  <a:srgbClr val="008000"/>
                </a:solidFill>
              </a:rPr>
              <a:t>Mrs. Peacock and Mayor Peacock are married.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95534293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a:t>
            </a:r>
            <a:r>
              <a:rPr lang="en-US" sz="3200" dirty="0" smtClean="0">
                <a:solidFill>
                  <a:srgbClr val="008000"/>
                </a:solidFill>
                <a:cs typeface="Aharoni" panose="02010803020104030203" pitchFamily="2" charset="-79"/>
              </a:rPr>
              <a:t>:  </a:t>
            </a:r>
          </a:p>
          <a:p>
            <a:r>
              <a:rPr lang="en-US" sz="3200" dirty="0">
                <a:solidFill>
                  <a:srgbClr val="008000"/>
                </a:solidFill>
              </a:rPr>
              <a:t>Do you consider yourself to be a truthful person?</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Yes I do.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13112819"/>
      </p:ext>
    </p:extLst>
  </p:cSld>
  <p:clrMapOvr>
    <a:masterClrMapping/>
  </p:clrMapOvr>
  <mc:AlternateContent xmlns:mc="http://schemas.openxmlformats.org/markup-compatibility/2006" xmlns:p14="http://schemas.microsoft.com/office/powerpoint/2010/main">
    <mc:Choice Requires="p14">
      <p:transition spd="slow" p14:dur="5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110</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103</a:t>
            </a:r>
            <a:r>
              <a:rPr lang="en-US" sz="3200" dirty="0" smtClean="0">
                <a:solidFill>
                  <a:srgbClr val="008000"/>
                </a:solidFill>
                <a:cs typeface="Aharoni" panose="02010803020104030203" pitchFamily="2" charset="-79"/>
              </a:rPr>
              <a:t>:  </a:t>
            </a:r>
          </a:p>
          <a:p>
            <a:r>
              <a:rPr lang="en-US" sz="2800" dirty="0" smtClean="0">
                <a:solidFill>
                  <a:srgbClr val="008000"/>
                </a:solidFill>
              </a:rPr>
              <a:t>But you were in a relationship with Mayor Peacock</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658334524"/>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111</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104</a:t>
            </a:r>
            <a:r>
              <a:rPr lang="en-US" sz="3200" dirty="0" smtClean="0">
                <a:solidFill>
                  <a:srgbClr val="008000"/>
                </a:solidFill>
                <a:cs typeface="Aharoni" panose="02010803020104030203" pitchFamily="2" charset="-79"/>
              </a:rPr>
              <a:t>:  </a:t>
            </a:r>
          </a:p>
          <a:p>
            <a:r>
              <a:rPr lang="en-US" sz="2800" dirty="0" smtClean="0">
                <a:solidFill>
                  <a:srgbClr val="008000"/>
                </a:solidFill>
              </a:rPr>
              <a:t>In fact, when we say you were in a relationship, you were having sex with him on a regular basis.</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We were in an adult relationship.</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46704094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112</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105</a:t>
            </a:r>
            <a:r>
              <a:rPr lang="en-US" sz="3200" dirty="0" smtClean="0">
                <a:solidFill>
                  <a:srgbClr val="008000"/>
                </a:solidFill>
                <a:cs typeface="Aharoni" panose="02010803020104030203" pitchFamily="2" charset="-79"/>
              </a:rPr>
              <a:t>:  </a:t>
            </a:r>
          </a:p>
          <a:p>
            <a:r>
              <a:rPr lang="en-US" sz="2800" dirty="0" smtClean="0">
                <a:solidFill>
                  <a:srgbClr val="008000"/>
                </a:solidFill>
              </a:rPr>
              <a:t>You were trying to keep that relationship a secret.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859232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113</a:t>
            </a:fld>
            <a:endParaRPr lang="en-US" dirty="0">
              <a:solidFill>
                <a:schemeClr val="bg2"/>
              </a:solidFill>
            </a:endParaRPr>
          </a:p>
        </p:txBody>
      </p:sp>
      <p:sp>
        <p:nvSpPr>
          <p:cNvPr id="6" name="Rectangle 5"/>
          <p:cNvSpPr/>
          <p:nvPr/>
        </p:nvSpPr>
        <p:spPr>
          <a:xfrm>
            <a:off x="235994" y="1470565"/>
            <a:ext cx="8777377" cy="2246769"/>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106</a:t>
            </a:r>
            <a:r>
              <a:rPr lang="en-US" sz="3200" dirty="0" smtClean="0">
                <a:solidFill>
                  <a:srgbClr val="008000"/>
                </a:solidFill>
                <a:cs typeface="Aharoni" panose="02010803020104030203" pitchFamily="2" charset="-79"/>
              </a:rPr>
              <a:t>:  </a:t>
            </a:r>
          </a:p>
          <a:p>
            <a:r>
              <a:rPr lang="en-US" sz="2800" dirty="0" smtClean="0">
                <a:solidFill>
                  <a:srgbClr val="008000"/>
                </a:solidFill>
              </a:rPr>
              <a:t>In fact, you and Mayor Peacock talked that night at the party and he told you to keep the relationship a secret.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don’t recall.</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892540310"/>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114</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107</a:t>
            </a:r>
            <a:r>
              <a:rPr lang="en-US" sz="3200" dirty="0" smtClean="0">
                <a:solidFill>
                  <a:srgbClr val="008000"/>
                </a:solidFill>
                <a:cs typeface="Aharoni" panose="02010803020104030203" pitchFamily="2" charset="-79"/>
              </a:rPr>
              <a:t>:  </a:t>
            </a:r>
          </a:p>
          <a:p>
            <a:r>
              <a:rPr lang="en-US" sz="2800" dirty="0" smtClean="0">
                <a:solidFill>
                  <a:srgbClr val="008000"/>
                </a:solidFill>
              </a:rPr>
              <a:t>Regardless, you wanted that relationship to continue.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783520657"/>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115</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108</a:t>
            </a:r>
            <a:r>
              <a:rPr lang="en-US" sz="3200" dirty="0" smtClean="0">
                <a:solidFill>
                  <a:srgbClr val="008000"/>
                </a:solidFill>
                <a:cs typeface="Aharoni" panose="02010803020104030203" pitchFamily="2" charset="-79"/>
              </a:rPr>
              <a:t>:  </a:t>
            </a:r>
          </a:p>
          <a:p>
            <a:r>
              <a:rPr lang="en-US" sz="2800" dirty="0" smtClean="0">
                <a:solidFill>
                  <a:srgbClr val="008000"/>
                </a:solidFill>
              </a:rPr>
              <a:t>And Mrs. Peacock threatened to expose it to the world.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 she did not.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07356247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116</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109</a:t>
            </a:r>
            <a:r>
              <a:rPr lang="en-US" sz="3200" dirty="0" smtClean="0">
                <a:solidFill>
                  <a:srgbClr val="008000"/>
                </a:solidFill>
                <a:cs typeface="Aharoni" panose="02010803020104030203" pitchFamily="2" charset="-79"/>
              </a:rPr>
              <a:t>:  </a:t>
            </a:r>
          </a:p>
          <a:p>
            <a:r>
              <a:rPr lang="en-US" sz="2800" dirty="0" smtClean="0">
                <a:solidFill>
                  <a:srgbClr val="008000"/>
                </a:solidFill>
              </a:rPr>
              <a:t>Well that’s convenient, she’s dead so she can’t refute your lies.</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You’re crazy.</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8218991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117</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110</a:t>
            </a:r>
            <a:r>
              <a:rPr lang="en-US" sz="3200" dirty="0" smtClean="0">
                <a:solidFill>
                  <a:srgbClr val="008000"/>
                </a:solidFill>
                <a:cs typeface="Aharoni" panose="02010803020104030203" pitchFamily="2" charset="-79"/>
              </a:rPr>
              <a:t>:  </a:t>
            </a:r>
          </a:p>
          <a:p>
            <a:r>
              <a:rPr lang="en-US" sz="2800" dirty="0" smtClean="0">
                <a:solidFill>
                  <a:srgbClr val="008000"/>
                </a:solidFill>
              </a:rPr>
              <a:t>You agree that Mrs. Peacock left the party exactly at 2 am and went to her room.</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71144226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118</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111</a:t>
            </a:r>
            <a:r>
              <a:rPr lang="en-US" sz="3200" dirty="0" smtClean="0">
                <a:solidFill>
                  <a:srgbClr val="008000"/>
                </a:solidFill>
                <a:cs typeface="Aharoni" panose="02010803020104030203" pitchFamily="2" charset="-79"/>
              </a:rPr>
              <a:t>:  </a:t>
            </a:r>
          </a:p>
          <a:p>
            <a:r>
              <a:rPr lang="en-US" sz="2800" dirty="0" smtClean="0">
                <a:solidFill>
                  <a:srgbClr val="008000"/>
                </a:solidFill>
              </a:rPr>
              <a:t>According to your testimony you found her lying on the floor at 2:10 am</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76954068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119</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112</a:t>
            </a:r>
            <a:r>
              <a:rPr lang="en-US" sz="3200" dirty="0" smtClean="0">
                <a:solidFill>
                  <a:srgbClr val="008000"/>
                </a:solidFill>
                <a:cs typeface="Aharoni" panose="02010803020104030203" pitchFamily="2" charset="-79"/>
              </a:rPr>
              <a:t>:  </a:t>
            </a:r>
          </a:p>
          <a:p>
            <a:r>
              <a:rPr lang="en-US" sz="2800" dirty="0" smtClean="0">
                <a:solidFill>
                  <a:srgbClr val="008000"/>
                </a:solidFill>
              </a:rPr>
              <a:t>So you had 10 minutes in which you could have killed her and hid the murder weapon.</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558247877"/>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a:t>
            </a:r>
            <a:r>
              <a:rPr lang="en-US" sz="3200" dirty="0" smtClean="0">
                <a:solidFill>
                  <a:srgbClr val="008000"/>
                </a:solidFill>
                <a:cs typeface="Aharoni" panose="02010803020104030203" pitchFamily="2" charset="-79"/>
              </a:rPr>
              <a:t>:  </a:t>
            </a:r>
          </a:p>
          <a:p>
            <a:r>
              <a:rPr lang="en-US" sz="3200" dirty="0">
                <a:solidFill>
                  <a:srgbClr val="008000"/>
                </a:solidFill>
              </a:rPr>
              <a:t>Did you know Patty Peacock?</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27795440"/>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120</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113</a:t>
            </a:r>
            <a:r>
              <a:rPr lang="en-US" sz="3200" dirty="0" smtClean="0">
                <a:solidFill>
                  <a:srgbClr val="008000"/>
                </a:solidFill>
                <a:cs typeface="Aharoni" panose="02010803020104030203" pitchFamily="2" charset="-79"/>
              </a:rPr>
              <a:t>:  </a:t>
            </a:r>
          </a:p>
          <a:p>
            <a:r>
              <a:rPr lang="en-US" sz="2800" dirty="0" smtClean="0">
                <a:solidFill>
                  <a:srgbClr val="008000"/>
                </a:solidFill>
              </a:rPr>
              <a:t>You’ve been in trouble with the law before.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What do you mean?</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55824787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121</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114</a:t>
            </a:r>
            <a:r>
              <a:rPr lang="en-US" sz="3200" dirty="0" smtClean="0">
                <a:solidFill>
                  <a:srgbClr val="008000"/>
                </a:solidFill>
                <a:cs typeface="Aharoni" panose="02010803020104030203" pitchFamily="2" charset="-79"/>
              </a:rPr>
              <a:t>:  </a:t>
            </a:r>
          </a:p>
          <a:p>
            <a:r>
              <a:rPr lang="en-US" sz="2800" dirty="0" smtClean="0">
                <a:solidFill>
                  <a:srgbClr val="008000"/>
                </a:solidFill>
              </a:rPr>
              <a:t>Twelve years ago you were arrested for shoplifting.</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18620420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122</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115</a:t>
            </a:r>
            <a:r>
              <a:rPr lang="en-US" sz="3200" dirty="0" smtClean="0">
                <a:solidFill>
                  <a:srgbClr val="008000"/>
                </a:solidFill>
                <a:cs typeface="Aharoni" panose="02010803020104030203" pitchFamily="2" charset="-79"/>
              </a:rPr>
              <a:t>:  </a:t>
            </a:r>
          </a:p>
          <a:p>
            <a:r>
              <a:rPr lang="en-US" sz="2800" dirty="0" smtClean="0">
                <a:solidFill>
                  <a:srgbClr val="008000"/>
                </a:solidFill>
              </a:rPr>
              <a:t>And when you were in junior high school you were arrested for punching a classmate.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18620420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123</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116</a:t>
            </a:r>
            <a:r>
              <a:rPr lang="en-US" sz="3200" dirty="0" smtClean="0">
                <a:solidFill>
                  <a:srgbClr val="008000"/>
                </a:solidFill>
                <a:cs typeface="Aharoni" panose="02010803020104030203" pitchFamily="2" charset="-79"/>
              </a:rPr>
              <a:t>:  </a:t>
            </a:r>
          </a:p>
          <a:p>
            <a:r>
              <a:rPr lang="en-US" sz="2800" dirty="0" smtClean="0">
                <a:solidFill>
                  <a:srgbClr val="008000"/>
                </a:solidFill>
              </a:rPr>
              <a:t>You were interviewed by the police after they arrived at the scene.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69104376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124</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117</a:t>
            </a:r>
            <a:r>
              <a:rPr lang="en-US" sz="3200" dirty="0" smtClean="0">
                <a:solidFill>
                  <a:srgbClr val="008000"/>
                </a:solidFill>
                <a:cs typeface="Aharoni" panose="02010803020104030203" pitchFamily="2" charset="-79"/>
              </a:rPr>
              <a:t>:  </a:t>
            </a:r>
          </a:p>
          <a:p>
            <a:r>
              <a:rPr lang="en-US" sz="2800" dirty="0" smtClean="0">
                <a:solidFill>
                  <a:srgbClr val="008000"/>
                </a:solidFill>
              </a:rPr>
              <a:t>You told the police that you did not know who you saw running away from the bedroom.</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don’t think so, it was him.</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64115085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125</a:t>
            </a:fld>
            <a:endParaRPr lang="en-US" dirty="0">
              <a:solidFill>
                <a:schemeClr val="bg2"/>
              </a:solidFill>
            </a:endParaRPr>
          </a:p>
        </p:txBody>
      </p:sp>
      <p:sp>
        <p:nvSpPr>
          <p:cNvPr id="6" name="Rectangle 5"/>
          <p:cNvSpPr/>
          <p:nvPr/>
        </p:nvSpPr>
        <p:spPr>
          <a:xfrm>
            <a:off x="235994" y="1470565"/>
            <a:ext cx="8777377" cy="2246769"/>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118</a:t>
            </a:r>
            <a:r>
              <a:rPr lang="en-US" sz="3200" dirty="0" smtClean="0">
                <a:solidFill>
                  <a:srgbClr val="008000"/>
                </a:solidFill>
                <a:cs typeface="Aharoni" panose="02010803020104030203" pitchFamily="2" charset="-79"/>
              </a:rPr>
              <a:t>:  </a:t>
            </a:r>
          </a:p>
          <a:p>
            <a:r>
              <a:rPr lang="en-US" sz="2800" dirty="0" smtClean="0">
                <a:solidFill>
                  <a:srgbClr val="008000"/>
                </a:solidFill>
              </a:rPr>
              <a:t>You know that the official police report directly contradicts your description of the events that occurred at the party?</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doubt that.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39730129"/>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126</a:t>
            </a:fld>
            <a:endParaRPr lang="en-US" dirty="0">
              <a:solidFill>
                <a:schemeClr val="bg2"/>
              </a:solidFill>
            </a:endParaRPr>
          </a:p>
        </p:txBody>
      </p:sp>
      <p:sp>
        <p:nvSpPr>
          <p:cNvPr id="6" name="Rectangle 5"/>
          <p:cNvSpPr/>
          <p:nvPr/>
        </p:nvSpPr>
        <p:spPr>
          <a:xfrm>
            <a:off x="235994" y="1470565"/>
            <a:ext cx="8777377" cy="2246769"/>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119</a:t>
            </a:r>
            <a:r>
              <a:rPr lang="en-US" sz="3200" dirty="0" smtClean="0">
                <a:solidFill>
                  <a:srgbClr val="008000"/>
                </a:solidFill>
                <a:cs typeface="Aharoni" panose="02010803020104030203" pitchFamily="2" charset="-79"/>
              </a:rPr>
              <a:t>:  </a:t>
            </a:r>
          </a:p>
          <a:p>
            <a:r>
              <a:rPr lang="en-US" sz="2800" dirty="0" smtClean="0">
                <a:solidFill>
                  <a:srgbClr val="008000"/>
                </a:solidFill>
              </a:rPr>
              <a:t>Your testimony a few minutes ago on direct was that you saw Professor Plum running from the bedroom.</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102929567"/>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127</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120</a:t>
            </a:r>
            <a:r>
              <a:rPr lang="en-US" sz="3200" dirty="0" smtClean="0">
                <a:solidFill>
                  <a:srgbClr val="008000"/>
                </a:solidFill>
                <a:cs typeface="Aharoni" panose="02010803020104030203" pitchFamily="2" charset="-79"/>
              </a:rPr>
              <a:t>:  </a:t>
            </a:r>
          </a:p>
          <a:p>
            <a:r>
              <a:rPr lang="en-US" sz="2800" dirty="0" smtClean="0">
                <a:solidFill>
                  <a:srgbClr val="008000"/>
                </a:solidFill>
              </a:rPr>
              <a:t>So that is your under oath testimony about what you saw that night.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102929567"/>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128</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121</a:t>
            </a:r>
            <a:r>
              <a:rPr lang="en-US" sz="3200" dirty="0" smtClean="0">
                <a:solidFill>
                  <a:srgbClr val="008000"/>
                </a:solidFill>
                <a:cs typeface="Aharoni" panose="02010803020104030203" pitchFamily="2" charset="-79"/>
              </a:rPr>
              <a:t>:  </a:t>
            </a:r>
          </a:p>
          <a:p>
            <a:r>
              <a:rPr lang="en-US" sz="2800" dirty="0" smtClean="0">
                <a:solidFill>
                  <a:srgbClr val="008000"/>
                </a:solidFill>
              </a:rPr>
              <a:t>That’s what you believe you saw.</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828662680"/>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129</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122</a:t>
            </a:r>
            <a:r>
              <a:rPr lang="en-US" sz="3200" dirty="0" smtClean="0">
                <a:solidFill>
                  <a:srgbClr val="008000"/>
                </a:solidFill>
                <a:cs typeface="Aharoni" panose="02010803020104030203" pitchFamily="2" charset="-79"/>
              </a:rPr>
              <a:t>:  </a:t>
            </a:r>
          </a:p>
          <a:p>
            <a:r>
              <a:rPr lang="en-US" sz="2800" dirty="0" smtClean="0">
                <a:solidFill>
                  <a:srgbClr val="008000"/>
                </a:solidFill>
              </a:rPr>
              <a:t>You remember giving a statement to the police that night about what happened.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663757627"/>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a:t>
            </a:r>
            <a:r>
              <a:rPr lang="en-US" sz="3200" dirty="0" smtClean="0">
                <a:solidFill>
                  <a:srgbClr val="008000"/>
                </a:solidFill>
                <a:cs typeface="Aharoni" panose="02010803020104030203" pitchFamily="2" charset="-79"/>
              </a:rPr>
              <a:t>:  </a:t>
            </a:r>
          </a:p>
          <a:p>
            <a:r>
              <a:rPr lang="en-US" sz="3200" dirty="0">
                <a:solidFill>
                  <a:srgbClr val="008000"/>
                </a:solidFill>
              </a:rPr>
              <a:t>What was your relationship with her?</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She was my friend for more than 20 years, we were best friends since high </a:t>
            </a:r>
            <a:r>
              <a:rPr lang="en-US" sz="3200" dirty="0" smtClean="0">
                <a:solidFill>
                  <a:srgbClr val="FF0000"/>
                </a:solidFill>
              </a:rPr>
              <a:t>school.</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17955277"/>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130</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123</a:t>
            </a:r>
            <a:r>
              <a:rPr lang="en-US" sz="3200" dirty="0" smtClean="0">
                <a:solidFill>
                  <a:srgbClr val="008000"/>
                </a:solidFill>
                <a:cs typeface="Aharoni" panose="02010803020104030203" pitchFamily="2" charset="-79"/>
              </a:rPr>
              <a:t>:  </a:t>
            </a:r>
          </a:p>
          <a:p>
            <a:r>
              <a:rPr lang="en-US" sz="2800" dirty="0" smtClean="0">
                <a:solidFill>
                  <a:srgbClr val="008000"/>
                </a:solidFill>
              </a:rPr>
              <a:t>They told you it was important that you tell them everything you saw.</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52106559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131</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124</a:t>
            </a:r>
            <a:r>
              <a:rPr lang="en-US" sz="3200" dirty="0" smtClean="0">
                <a:solidFill>
                  <a:srgbClr val="008000"/>
                </a:solidFill>
                <a:cs typeface="Aharoni" panose="02010803020104030203" pitchFamily="2" charset="-79"/>
              </a:rPr>
              <a:t>:  </a:t>
            </a:r>
          </a:p>
          <a:p>
            <a:r>
              <a:rPr lang="en-US" sz="2800" dirty="0" smtClean="0">
                <a:solidFill>
                  <a:srgbClr val="008000"/>
                </a:solidFill>
              </a:rPr>
              <a:t>And to be truthful.</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426351116"/>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132</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125</a:t>
            </a:r>
            <a:r>
              <a:rPr lang="en-US" sz="3200" dirty="0" smtClean="0">
                <a:solidFill>
                  <a:srgbClr val="008000"/>
                </a:solidFill>
                <a:cs typeface="Aharoni" panose="02010803020104030203" pitchFamily="2" charset="-79"/>
              </a:rPr>
              <a:t>:  </a:t>
            </a:r>
          </a:p>
          <a:p>
            <a:r>
              <a:rPr lang="en-US" sz="2800" dirty="0" smtClean="0">
                <a:solidFill>
                  <a:srgbClr val="008000"/>
                </a:solidFill>
              </a:rPr>
              <a:t>You were truthful.</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was tired, I was upset.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17282565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133</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126</a:t>
            </a:r>
            <a:r>
              <a:rPr lang="en-US" sz="3200" dirty="0" smtClean="0">
                <a:solidFill>
                  <a:srgbClr val="008000"/>
                </a:solidFill>
                <a:cs typeface="Aharoni" panose="02010803020104030203" pitchFamily="2" charset="-79"/>
              </a:rPr>
              <a:t>:  </a:t>
            </a:r>
          </a:p>
          <a:p>
            <a:r>
              <a:rPr lang="en-US" sz="2800" dirty="0" smtClean="0">
                <a:solidFill>
                  <a:srgbClr val="008000"/>
                </a:solidFill>
              </a:rPr>
              <a:t>You didn’t lie.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 I did not lie.</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257576388"/>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134</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70</a:t>
            </a:r>
            <a:r>
              <a:rPr lang="en-US" sz="3200" dirty="0" smtClean="0">
                <a:solidFill>
                  <a:srgbClr val="008000"/>
                </a:solidFill>
                <a:cs typeface="Aharoni" panose="02010803020104030203" pitchFamily="2" charset="-79"/>
              </a:rPr>
              <a:t>:  </a:t>
            </a:r>
          </a:p>
          <a:p>
            <a:r>
              <a:rPr lang="en-US" sz="2400" dirty="0" smtClean="0">
                <a:solidFill>
                  <a:srgbClr val="008000"/>
                </a:solidFill>
              </a:rPr>
              <a:t>The night of the crime, immediately thereafter</a:t>
            </a:r>
            <a:r>
              <a:rPr lang="en-US" sz="2400" dirty="0">
                <a:solidFill>
                  <a:srgbClr val="008000"/>
                </a:solidFill>
              </a:rPr>
              <a:t> </a:t>
            </a:r>
            <a:r>
              <a:rPr lang="en-US" sz="2400" dirty="0" smtClean="0">
                <a:solidFill>
                  <a:srgbClr val="008000"/>
                </a:solidFill>
              </a:rPr>
              <a:t>when the events were freshest in your mind, you told them “I saw a figure in the dark running away, someone about 5’10 tall and 170-190 pounds but could not identify who it was.”</a:t>
            </a:r>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95410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I saw Professor Plum, I’m sure it was him.</a:t>
            </a:r>
            <a:endParaRPr lang="en-US" sz="24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959225397"/>
      </p:ext>
    </p:extLst>
  </p:cSld>
  <p:clrMapOvr>
    <a:masterClrMapping/>
  </p:clrMapOvr>
  <mc:AlternateContent xmlns:mc="http://schemas.openxmlformats.org/markup-compatibility/2006" xmlns:p14="http://schemas.microsoft.com/office/powerpoint/2010/main">
    <mc:Choice Requires="p14">
      <p:transition spd="slow" p14:dur="6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135</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128</a:t>
            </a:r>
            <a:r>
              <a:rPr lang="en-US" sz="3200" dirty="0" smtClean="0">
                <a:solidFill>
                  <a:srgbClr val="008000"/>
                </a:solidFill>
                <a:cs typeface="Aharoni" panose="02010803020104030203" pitchFamily="2" charset="-79"/>
              </a:rPr>
              <a:t>:  </a:t>
            </a:r>
          </a:p>
          <a:p>
            <a:r>
              <a:rPr lang="en-US" sz="2800" dirty="0" smtClean="0">
                <a:solidFill>
                  <a:srgbClr val="008000"/>
                </a:solidFill>
              </a:rPr>
              <a:t>Not my question, did you speak those words to the police that night?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Can I see my statement?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128875442"/>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136</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129</a:t>
            </a:r>
            <a:r>
              <a:rPr lang="en-US" sz="3200" dirty="0" smtClean="0">
                <a:solidFill>
                  <a:srgbClr val="008000"/>
                </a:solidFill>
                <a:cs typeface="Aharoni" panose="02010803020104030203" pitchFamily="2" charset="-79"/>
              </a:rPr>
              <a:t>:  </a:t>
            </a:r>
          </a:p>
          <a:p>
            <a:r>
              <a:rPr lang="en-US" sz="2800" dirty="0" smtClean="0">
                <a:solidFill>
                  <a:srgbClr val="008000"/>
                </a:solidFill>
              </a:rPr>
              <a:t>Is your testimony now that you do not recall what you told the police on that night?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40433635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137</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130</a:t>
            </a:r>
            <a:r>
              <a:rPr lang="en-US" sz="3200" dirty="0" smtClean="0">
                <a:solidFill>
                  <a:srgbClr val="008000"/>
                </a:solidFill>
                <a:cs typeface="Aharoni" panose="02010803020104030203" pitchFamily="2" charset="-79"/>
              </a:rPr>
              <a:t>:  </a:t>
            </a:r>
          </a:p>
          <a:p>
            <a:r>
              <a:rPr lang="en-US" sz="2400" dirty="0" smtClean="0">
                <a:solidFill>
                  <a:srgbClr val="008000"/>
                </a:solidFill>
              </a:rPr>
              <a:t>Your Honor, the Defense offers Defense Exhibit A for Identification, the witnesses statement to police on 3 February which the Government provided to us, as Defense Exhibit A</a:t>
            </a:r>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Tree>
    <p:extLst>
      <p:ext uri="{BB962C8B-B14F-4D97-AF65-F5344CB8AC3E}">
        <p14:creationId xmlns:p14="http://schemas.microsoft.com/office/powerpoint/2010/main" val="2466163309"/>
      </p:ext>
    </p:extLst>
  </p:cSld>
  <p:clrMapOvr>
    <a:masterClrMapping/>
  </p:clrMapOvr>
  <mc:AlternateContent xmlns:mc="http://schemas.openxmlformats.org/markup-compatibility/2006" xmlns:p14="http://schemas.microsoft.com/office/powerpoint/2010/main">
    <mc:Choice Requires="p14">
      <p:transition spd="slow" p14:dur="6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138</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131</a:t>
            </a:r>
            <a:r>
              <a:rPr lang="en-US" sz="3200" dirty="0" smtClean="0">
                <a:solidFill>
                  <a:srgbClr val="008000"/>
                </a:solidFill>
                <a:cs typeface="Aharoni" panose="02010803020104030203" pitchFamily="2" charset="-79"/>
              </a:rPr>
              <a:t>:  </a:t>
            </a:r>
          </a:p>
          <a:p>
            <a:r>
              <a:rPr lang="en-US" sz="2800" dirty="0" smtClean="0">
                <a:solidFill>
                  <a:srgbClr val="008000"/>
                </a:solidFill>
              </a:rPr>
              <a:t>You made another statement to police about your involvement in the events of 2 February, correct?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When?</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6056074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139</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132</a:t>
            </a:r>
            <a:r>
              <a:rPr lang="en-US" sz="3200" dirty="0" smtClean="0">
                <a:solidFill>
                  <a:srgbClr val="008000"/>
                </a:solidFill>
                <a:cs typeface="Aharoni" panose="02010803020104030203" pitchFamily="2" charset="-79"/>
              </a:rPr>
              <a:t>:  </a:t>
            </a:r>
          </a:p>
          <a:p>
            <a:r>
              <a:rPr lang="en-US" sz="2800" dirty="0" smtClean="0">
                <a:solidFill>
                  <a:srgbClr val="008000"/>
                </a:solidFill>
              </a:rPr>
              <a:t>After your polygraph examination you gave another statement.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 I just answered the same questions.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175152934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a:t>
            </a:r>
            <a:r>
              <a:rPr lang="en-US" sz="3200" dirty="0" smtClean="0">
                <a:solidFill>
                  <a:srgbClr val="008000"/>
                </a:solidFill>
                <a:cs typeface="Aharoni" panose="02010803020104030203" pitchFamily="2" charset="-79"/>
              </a:rPr>
              <a:t>:  </a:t>
            </a:r>
          </a:p>
          <a:p>
            <a:r>
              <a:rPr lang="en-US" sz="3200" dirty="0">
                <a:solidFill>
                  <a:srgbClr val="008000"/>
                </a:solidFill>
              </a:rPr>
              <a:t>When was the last time you saw Patty Peacock alive?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At a party at her house on 2 </a:t>
            </a:r>
            <a:r>
              <a:rPr lang="en-US" sz="3200" dirty="0" smtClean="0">
                <a:solidFill>
                  <a:srgbClr val="FF0000"/>
                </a:solidFill>
              </a:rPr>
              <a:t>February.</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26016006"/>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140</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133</a:t>
            </a:r>
            <a:r>
              <a:rPr lang="en-US" sz="3200" dirty="0" smtClean="0">
                <a:solidFill>
                  <a:srgbClr val="008000"/>
                </a:solidFill>
                <a:cs typeface="Aharoni" panose="02010803020104030203" pitchFamily="2" charset="-79"/>
              </a:rPr>
              <a:t>:  </a:t>
            </a:r>
          </a:p>
          <a:p>
            <a:r>
              <a:rPr lang="en-US" sz="2800" dirty="0" smtClean="0">
                <a:solidFill>
                  <a:srgbClr val="008000"/>
                </a:solidFill>
              </a:rPr>
              <a:t>It’s true that you are a violent person.</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97387791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141</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134</a:t>
            </a:r>
            <a:r>
              <a:rPr lang="en-US" sz="3200" dirty="0" smtClean="0">
                <a:solidFill>
                  <a:srgbClr val="008000"/>
                </a:solidFill>
                <a:cs typeface="Aharoni" panose="02010803020104030203" pitchFamily="2" charset="-79"/>
              </a:rPr>
              <a:t>:  </a:t>
            </a:r>
          </a:p>
          <a:p>
            <a:r>
              <a:rPr lang="en-US" sz="2800" dirty="0" smtClean="0">
                <a:solidFill>
                  <a:srgbClr val="008000"/>
                </a:solidFill>
              </a:rPr>
              <a:t>You were married and once hit your spouse and told him you were going to kill him.</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No, that never happened.</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97387791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142</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135</a:t>
            </a:r>
            <a:r>
              <a:rPr lang="en-US" sz="3200" dirty="0" smtClean="0">
                <a:solidFill>
                  <a:srgbClr val="008000"/>
                </a:solidFill>
                <a:cs typeface="Aharoni" panose="02010803020104030203" pitchFamily="2" charset="-79"/>
              </a:rPr>
              <a:t>:  </a:t>
            </a:r>
          </a:p>
          <a:p>
            <a:r>
              <a:rPr lang="en-US" sz="2800" dirty="0" smtClean="0">
                <a:solidFill>
                  <a:srgbClr val="008000"/>
                </a:solidFill>
              </a:rPr>
              <a:t>Two weeks after your friend’s death you were working on a comedy movie.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367704122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143</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136</a:t>
            </a:r>
            <a:r>
              <a:rPr lang="en-US" sz="3200" dirty="0" smtClean="0">
                <a:solidFill>
                  <a:srgbClr val="008000"/>
                </a:solidFill>
                <a:cs typeface="Aharoni" panose="02010803020104030203" pitchFamily="2" charset="-79"/>
              </a:rPr>
              <a:t>:  </a:t>
            </a:r>
          </a:p>
          <a:p>
            <a:r>
              <a:rPr lang="en-US" sz="2800" dirty="0" smtClean="0">
                <a:solidFill>
                  <a:srgbClr val="008000"/>
                </a:solidFill>
              </a:rPr>
              <a:t>Mrs. Peacock didn’t know she was going to die when she allegedly whispered in your ear</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think she did.</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25598980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144</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137</a:t>
            </a:r>
            <a:r>
              <a:rPr lang="en-US" sz="3200" dirty="0" smtClean="0">
                <a:solidFill>
                  <a:srgbClr val="008000"/>
                </a:solidFill>
                <a:cs typeface="Aharoni" panose="02010803020104030203" pitchFamily="2" charset="-79"/>
              </a:rPr>
              <a:t>:  </a:t>
            </a:r>
          </a:p>
          <a:p>
            <a:r>
              <a:rPr lang="en-US" sz="2800" dirty="0" smtClean="0">
                <a:solidFill>
                  <a:srgbClr val="008000"/>
                </a:solidFill>
              </a:rPr>
              <a:t>Your testimony on direct a few minutes ago was that she said “He killed me.”</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68856685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145</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138</a:t>
            </a:r>
            <a:r>
              <a:rPr lang="en-US" sz="3200" dirty="0" smtClean="0">
                <a:solidFill>
                  <a:srgbClr val="008000"/>
                </a:solidFill>
                <a:cs typeface="Aharoni" panose="02010803020104030203" pitchFamily="2" charset="-79"/>
              </a:rPr>
              <a:t>:  </a:t>
            </a:r>
          </a:p>
          <a:p>
            <a:r>
              <a:rPr lang="en-US" sz="2800" dirty="0" smtClean="0">
                <a:solidFill>
                  <a:srgbClr val="008000"/>
                </a:solidFill>
              </a:rPr>
              <a:t>I want you to read the highlighted portion of Defense Exhibit A out loud.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44655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“Patty leaned in and whispered to me ‘it was him.’”</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229416440"/>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146</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139</a:t>
            </a:r>
            <a:r>
              <a:rPr lang="en-US" sz="3200" dirty="0" smtClean="0">
                <a:solidFill>
                  <a:srgbClr val="008000"/>
                </a:solidFill>
                <a:cs typeface="Aharoni" panose="02010803020104030203" pitchFamily="2" charset="-79"/>
              </a:rPr>
              <a:t>:  </a:t>
            </a:r>
          </a:p>
          <a:p>
            <a:r>
              <a:rPr lang="en-US" sz="2800" dirty="0" smtClean="0">
                <a:solidFill>
                  <a:srgbClr val="008000"/>
                </a:solidFill>
              </a:rPr>
              <a:t>You were the only one who heard this alleged statement.</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Yes.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02821798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147</a:t>
            </a:fld>
            <a:endParaRPr lang="en-US" dirty="0">
              <a:solidFill>
                <a:schemeClr val="bg2"/>
              </a:solidFill>
            </a:endParaRPr>
          </a:p>
        </p:txBody>
      </p:sp>
      <p:sp>
        <p:nvSpPr>
          <p:cNvPr id="6" name="Rectangle 5"/>
          <p:cNvSpPr/>
          <p:nvPr/>
        </p:nvSpPr>
        <p:spPr>
          <a:xfrm>
            <a:off x="235994" y="1470565"/>
            <a:ext cx="8777377" cy="1815882"/>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140</a:t>
            </a:r>
            <a:r>
              <a:rPr lang="en-US" sz="3200" dirty="0" smtClean="0">
                <a:solidFill>
                  <a:srgbClr val="008000"/>
                </a:solidFill>
                <a:cs typeface="Aharoni" panose="02010803020104030203" pitchFamily="2" charset="-79"/>
              </a:rPr>
              <a:t>:  </a:t>
            </a:r>
          </a:p>
          <a:p>
            <a:r>
              <a:rPr lang="en-US" sz="2800" dirty="0" smtClean="0">
                <a:solidFill>
                  <a:srgbClr val="008000"/>
                </a:solidFill>
              </a:rPr>
              <a:t>Even then she didn’t name her killer, assuming it wasn’t you.</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guess now that I look at my statement.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8631196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148</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141</a:t>
            </a:r>
            <a:r>
              <a:rPr lang="en-US" sz="3200" dirty="0" smtClean="0">
                <a:solidFill>
                  <a:srgbClr val="008000"/>
                </a:solidFill>
                <a:cs typeface="Aharoni" panose="02010803020104030203" pitchFamily="2" charset="-79"/>
              </a:rPr>
              <a:t>:  </a:t>
            </a:r>
          </a:p>
          <a:p>
            <a:r>
              <a:rPr lang="en-US" sz="2800" dirty="0" smtClean="0">
                <a:solidFill>
                  <a:srgbClr val="008000"/>
                </a:solidFill>
              </a:rPr>
              <a:t>In fact, she didn’t even use the word “killed.”</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guess.</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805759090"/>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a:latin typeface="Aharoni" panose="02010803020104030203" pitchFamily="2" charset="-79"/>
                <a:cs typeface="Aharoni" panose="02010803020104030203" pitchFamily="2" charset="-79"/>
              </a:rPr>
              <a:t>Defense Cross</a:t>
            </a: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149</a:t>
            </a:fld>
            <a:endParaRPr lang="en-US" dirty="0">
              <a:solidFill>
                <a:schemeClr val="bg2"/>
              </a:solidFill>
            </a:endParaRPr>
          </a:p>
        </p:txBody>
      </p:sp>
      <p:sp>
        <p:nvSpPr>
          <p:cNvPr id="6" name="Rectangle 5"/>
          <p:cNvSpPr/>
          <p:nvPr/>
        </p:nvSpPr>
        <p:spPr>
          <a:xfrm>
            <a:off x="235994" y="1470565"/>
            <a:ext cx="8777377" cy="138499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142</a:t>
            </a:r>
            <a:r>
              <a:rPr lang="en-US" sz="3200" dirty="0" smtClean="0">
                <a:solidFill>
                  <a:srgbClr val="008000"/>
                </a:solidFill>
                <a:cs typeface="Aharoni" panose="02010803020104030203" pitchFamily="2" charset="-79"/>
              </a:rPr>
              <a:t>:  </a:t>
            </a:r>
          </a:p>
          <a:p>
            <a:r>
              <a:rPr lang="en-US" sz="2800" dirty="0" smtClean="0">
                <a:solidFill>
                  <a:srgbClr val="008000"/>
                </a:solidFill>
              </a:rPr>
              <a:t>Why did you kill your friend Patty Peacock?</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101566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I didn’t.</a:t>
            </a:r>
            <a:endParaRPr lang="en-US" sz="28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4136442289"/>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a:t>
            </a:r>
            <a:r>
              <a:rPr lang="en-US" sz="3200" dirty="0" smtClean="0">
                <a:solidFill>
                  <a:srgbClr val="008000"/>
                </a:solidFill>
                <a:cs typeface="Aharoni" panose="02010803020104030203" pitchFamily="2" charset="-79"/>
              </a:rPr>
              <a:t>:  </a:t>
            </a:r>
          </a:p>
          <a:p>
            <a:r>
              <a:rPr lang="en-US" sz="3200" dirty="0">
                <a:solidFill>
                  <a:srgbClr val="008000"/>
                </a:solidFill>
              </a:rPr>
              <a:t>So you attended a party on 2 February at which the Accused brutally murdered </a:t>
            </a:r>
            <a:r>
              <a:rPr lang="en-US" sz="3200" dirty="0" smtClean="0">
                <a:solidFill>
                  <a:srgbClr val="008000"/>
                </a:solidFill>
              </a:rPr>
              <a:t>Mrs. </a:t>
            </a:r>
            <a:r>
              <a:rPr lang="en-US" sz="3200" dirty="0">
                <a:solidFill>
                  <a:srgbClr val="008000"/>
                </a:solidFill>
              </a:rPr>
              <a:t>Peacock?</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Yes, I was at the party</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71008346"/>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3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SUMMARY</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150</a:t>
            </a:fld>
            <a:endParaRPr lang="en-US" dirty="0">
              <a:solidFill>
                <a:schemeClr val="bg2"/>
              </a:solidFill>
            </a:endParaRPr>
          </a:p>
        </p:txBody>
      </p:sp>
      <p:sp>
        <p:nvSpPr>
          <p:cNvPr id="5" name="Rectangle 4"/>
          <p:cNvSpPr/>
          <p:nvPr/>
        </p:nvSpPr>
        <p:spPr>
          <a:xfrm>
            <a:off x="235994" y="1423065"/>
            <a:ext cx="8777377" cy="400110"/>
          </a:xfrm>
          <a:prstGeom prst="rect">
            <a:avLst/>
          </a:prstGeom>
        </p:spPr>
        <p:txBody>
          <a:bodyPr wrap="square">
            <a:spAutoFit/>
          </a:bodyPr>
          <a:lstStyle/>
          <a:p>
            <a:r>
              <a:rPr lang="en-US" dirty="0" smtClean="0"/>
              <a:t>Congratulations!!  You’ve reached the end of the FIRST witness!!</a:t>
            </a:r>
            <a:endParaRPr lang="en-US" b="0" dirty="0" smtClean="0">
              <a:latin typeface="Arial Black" panose="020B0A04020102020204" pitchFamily="34" charset="0"/>
              <a:cs typeface="Aharoni" panose="02010803020104030203" pitchFamily="2" charset="-79"/>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
        <p:nvSpPr>
          <p:cNvPr id="7" name="Rectangle 6"/>
          <p:cNvSpPr/>
          <p:nvPr/>
        </p:nvSpPr>
        <p:spPr>
          <a:xfrm>
            <a:off x="581891" y="2097979"/>
            <a:ext cx="8110848" cy="4401205"/>
          </a:xfrm>
          <a:prstGeom prst="rect">
            <a:avLst/>
          </a:prstGeom>
        </p:spPr>
        <p:txBody>
          <a:bodyPr wrap="square">
            <a:spAutoFit/>
          </a:bodyPr>
          <a:lstStyle/>
          <a:p>
            <a:r>
              <a:rPr lang="en-US" dirty="0" smtClean="0"/>
              <a:t>Lodging objections is as much as an art as it is a science.  Simply because a question is objectionable does not mean that you should object.  And, shockingly, you may be surprised to learn that not everyone involved in a trial will believe that a particular question or answer is objectionable.  In the end, all that matters is whether the judge agrees that it was objectionable (and you made the right objection).  </a:t>
            </a:r>
          </a:p>
          <a:p>
            <a:endParaRPr lang="en-US" dirty="0"/>
          </a:p>
          <a:p>
            <a:r>
              <a:rPr lang="en-US" dirty="0" smtClean="0"/>
              <a:t>So on the next slides list our answers to the original question: </a:t>
            </a:r>
            <a:r>
              <a:rPr lang="en-US" dirty="0" smtClean="0">
                <a:latin typeface="Arial Black" panose="020B0A04020102020204" pitchFamily="34" charset="0"/>
              </a:rPr>
              <a:t>“</a:t>
            </a:r>
            <a:r>
              <a:rPr lang="en-US" dirty="0">
                <a:latin typeface="Arial Black" panose="020B0A04020102020204" pitchFamily="34" charset="0"/>
              </a:rPr>
              <a:t>is the question or answer reasonably objectionable</a:t>
            </a:r>
            <a:r>
              <a:rPr lang="en-US" dirty="0" smtClean="0">
                <a:latin typeface="Arial Black" panose="020B0A04020102020204" pitchFamily="34" charset="0"/>
              </a:rPr>
              <a:t>?”</a:t>
            </a:r>
            <a:r>
              <a:rPr lang="en-US" b="0" dirty="0" smtClean="0">
                <a:latin typeface="Arial Black" panose="020B0A04020102020204" pitchFamily="34" charset="0"/>
              </a:rPr>
              <a:t> </a:t>
            </a:r>
            <a:r>
              <a:rPr lang="en-US" dirty="0" smtClean="0">
                <a:latin typeface="+mn-lt"/>
              </a:rPr>
              <a:t>You may disagree, you may have more or you may have less, but take the opportunity to go back through the questions and see what you got “right” with our answers in mind.</a:t>
            </a:r>
            <a:r>
              <a:rPr lang="en-US" b="0" dirty="0" smtClean="0">
                <a:latin typeface="Arial Black" panose="020B0A04020102020204" pitchFamily="34" charset="0"/>
              </a:rPr>
              <a:t> </a:t>
            </a:r>
            <a:endParaRPr lang="en-US" dirty="0">
              <a:latin typeface="Arial Black" panose="020B0A04020102020204" pitchFamily="34" charset="0"/>
            </a:endParaRPr>
          </a:p>
          <a:p>
            <a:endParaRPr lang="en-US" b="0" dirty="0" smtClean="0">
              <a:latin typeface="Arial Black" panose="020B0A04020102020204" pitchFamily="34" charset="0"/>
              <a:cs typeface="Aharoni" panose="02010803020104030203" pitchFamily="2" charset="-79"/>
            </a:endParaRPr>
          </a:p>
        </p:txBody>
      </p:sp>
    </p:spTree>
    <p:extLst>
      <p:ext uri="{BB962C8B-B14F-4D97-AF65-F5344CB8AC3E}">
        <p14:creationId xmlns:p14="http://schemas.microsoft.com/office/powerpoint/2010/main" val="2590228628"/>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THE-COLE ANSWERS</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151</a:t>
            </a:fld>
            <a:endParaRPr lang="en-US" dirty="0">
              <a:solidFill>
                <a:schemeClr val="bg2"/>
              </a:solidFill>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
        <p:nvSpPr>
          <p:cNvPr id="7" name="Rectangle 6"/>
          <p:cNvSpPr/>
          <p:nvPr/>
        </p:nvSpPr>
        <p:spPr>
          <a:xfrm>
            <a:off x="235994" y="1373604"/>
            <a:ext cx="8777377" cy="5016758"/>
          </a:xfrm>
          <a:prstGeom prst="rect">
            <a:avLst/>
          </a:prstGeom>
        </p:spPr>
        <p:txBody>
          <a:bodyPr wrap="square">
            <a:spAutoFit/>
          </a:bodyPr>
          <a:lstStyle/>
          <a:p>
            <a:pPr algn="l"/>
            <a:r>
              <a:rPr lang="en-US" b="0" dirty="0" smtClean="0">
                <a:latin typeface="+mn-lt"/>
                <a:cs typeface="Aharoni" panose="02010803020104030203" pitchFamily="2" charset="-79"/>
              </a:rPr>
              <a:t>1. No Objection (Rule 804(b)(4))</a:t>
            </a:r>
          </a:p>
          <a:p>
            <a:pPr algn="l"/>
            <a:r>
              <a:rPr lang="en-US" b="0" dirty="0" smtClean="0">
                <a:latin typeface="+mn-lt"/>
                <a:cs typeface="Aharoni" panose="02010803020104030203" pitchFamily="2" charset="-79"/>
              </a:rPr>
              <a:t>3. Relevance</a:t>
            </a:r>
          </a:p>
          <a:p>
            <a:pPr algn="l"/>
            <a:r>
              <a:rPr lang="en-US" b="0" dirty="0" smtClean="0">
                <a:latin typeface="+mn-lt"/>
                <a:cs typeface="Aharoni" panose="02010803020104030203" pitchFamily="2" charset="-79"/>
              </a:rPr>
              <a:t>4. Relevance/Compound</a:t>
            </a:r>
          </a:p>
          <a:p>
            <a:pPr algn="l"/>
            <a:r>
              <a:rPr lang="en-US" b="0" dirty="0" smtClean="0">
                <a:latin typeface="+mn-lt"/>
                <a:cs typeface="Aharoni" panose="02010803020104030203" pitchFamily="2" charset="-79"/>
              </a:rPr>
              <a:t>5. Bolstering</a:t>
            </a:r>
          </a:p>
          <a:p>
            <a:pPr algn="l"/>
            <a:r>
              <a:rPr lang="en-US" b="0" dirty="0" smtClean="0">
                <a:latin typeface="+mn-lt"/>
                <a:cs typeface="Aharoni" panose="02010803020104030203" pitchFamily="2" charset="-79"/>
              </a:rPr>
              <a:t>9. Assumes Facts/Argumentative/Calls for a Conclusion</a:t>
            </a:r>
          </a:p>
          <a:p>
            <a:pPr algn="l"/>
            <a:r>
              <a:rPr lang="en-US" b="0" dirty="0" smtClean="0">
                <a:latin typeface="+mn-lt"/>
                <a:cs typeface="Aharoni" panose="02010803020104030203" pitchFamily="2" charset="-79"/>
              </a:rPr>
              <a:t>11. Calls for a narrative</a:t>
            </a:r>
          </a:p>
          <a:p>
            <a:pPr algn="l"/>
            <a:r>
              <a:rPr lang="en-US" b="0" dirty="0" smtClean="0">
                <a:latin typeface="+mn-lt"/>
                <a:cs typeface="Aharoni" panose="02010803020104030203" pitchFamily="2" charset="-79"/>
              </a:rPr>
              <a:t>15. Answer=non-responsive/improper character evidence</a:t>
            </a:r>
          </a:p>
          <a:p>
            <a:pPr algn="l"/>
            <a:r>
              <a:rPr lang="en-US" b="0" dirty="0" smtClean="0">
                <a:latin typeface="+mn-lt"/>
                <a:cs typeface="Aharoni" panose="02010803020104030203" pitchFamily="2" charset="-79"/>
              </a:rPr>
              <a:t>18. Relevance/Rule 303 Degrading [not Rule 412]</a:t>
            </a:r>
          </a:p>
          <a:p>
            <a:pPr algn="l"/>
            <a:r>
              <a:rPr lang="en-US" b="0" dirty="0" smtClean="0">
                <a:latin typeface="+mn-lt"/>
                <a:cs typeface="Aharoni" panose="02010803020104030203" pitchFamily="2" charset="-79"/>
              </a:rPr>
              <a:t>19. Lack of personal knowledge</a:t>
            </a:r>
          </a:p>
          <a:p>
            <a:pPr algn="l"/>
            <a:r>
              <a:rPr lang="en-US" b="0" dirty="0" smtClean="0">
                <a:latin typeface="+mn-lt"/>
                <a:cs typeface="Aharoni" panose="02010803020104030203" pitchFamily="2" charset="-79"/>
              </a:rPr>
              <a:t>21. Vague</a:t>
            </a:r>
          </a:p>
          <a:p>
            <a:pPr algn="l"/>
            <a:r>
              <a:rPr lang="en-US" b="0" dirty="0" smtClean="0">
                <a:latin typeface="+mn-lt"/>
                <a:cs typeface="Aharoni" panose="02010803020104030203" pitchFamily="2" charset="-79"/>
              </a:rPr>
              <a:t>24. Lack of personal knowledge/speculation</a:t>
            </a:r>
          </a:p>
          <a:p>
            <a:pPr marL="457200" indent="-457200" algn="l">
              <a:buAutoNum type="arabicPeriod" startAt="25"/>
            </a:pPr>
            <a:r>
              <a:rPr lang="en-US" b="0" dirty="0" smtClean="0">
                <a:latin typeface="+mn-lt"/>
                <a:cs typeface="Aharoni" panose="02010803020104030203" pitchFamily="2" charset="-79"/>
              </a:rPr>
              <a:t>Answer=Hearsay</a:t>
            </a:r>
          </a:p>
          <a:p>
            <a:pPr algn="l"/>
            <a:r>
              <a:rPr lang="en-US" b="0" dirty="0" smtClean="0">
                <a:latin typeface="+mn-lt"/>
                <a:cs typeface="Aharoni" panose="02010803020104030203" pitchFamily="2" charset="-79"/>
              </a:rPr>
              <a:t>27. Asked &amp; Answered/Hearsay [not Excited Utterance]</a:t>
            </a:r>
          </a:p>
          <a:p>
            <a:pPr algn="l"/>
            <a:r>
              <a:rPr lang="en-US" b="0" dirty="0" smtClean="0">
                <a:latin typeface="+mn-lt"/>
                <a:cs typeface="Aharoni" panose="02010803020104030203" pitchFamily="2" charset="-79"/>
              </a:rPr>
              <a:t>30. Vague/Irrelevant</a:t>
            </a:r>
          </a:p>
          <a:p>
            <a:pPr algn="l"/>
            <a:r>
              <a:rPr lang="en-US" b="0" dirty="0" smtClean="0">
                <a:latin typeface="+mn-lt"/>
                <a:cs typeface="Aharoni" panose="02010803020104030203" pitchFamily="2" charset="-79"/>
              </a:rPr>
              <a:t>35. Lack of personal knowledge/speculation</a:t>
            </a:r>
          </a:p>
          <a:p>
            <a:pPr algn="l"/>
            <a:r>
              <a:rPr lang="en-US" b="0" dirty="0" smtClean="0">
                <a:latin typeface="+mn-lt"/>
                <a:cs typeface="Aharoni" panose="02010803020104030203" pitchFamily="2" charset="-79"/>
              </a:rPr>
              <a:t>38.  Vague/Speculation</a:t>
            </a:r>
          </a:p>
        </p:txBody>
      </p:sp>
    </p:spTree>
    <p:extLst>
      <p:ext uri="{BB962C8B-B14F-4D97-AF65-F5344CB8AC3E}">
        <p14:creationId xmlns:p14="http://schemas.microsoft.com/office/powerpoint/2010/main" val="3846210937"/>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THE-COLE ANSWERS</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152</a:t>
            </a:fld>
            <a:endParaRPr lang="en-US" dirty="0">
              <a:solidFill>
                <a:schemeClr val="bg2"/>
              </a:solidFill>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
        <p:nvSpPr>
          <p:cNvPr id="7" name="Rectangle 6"/>
          <p:cNvSpPr/>
          <p:nvPr/>
        </p:nvSpPr>
        <p:spPr>
          <a:xfrm>
            <a:off x="235994" y="1373604"/>
            <a:ext cx="8777377" cy="5016758"/>
          </a:xfrm>
          <a:prstGeom prst="rect">
            <a:avLst/>
          </a:prstGeom>
        </p:spPr>
        <p:txBody>
          <a:bodyPr wrap="square">
            <a:spAutoFit/>
          </a:bodyPr>
          <a:lstStyle/>
          <a:p>
            <a:pPr algn="l"/>
            <a:r>
              <a:rPr lang="en-US" b="0" dirty="0" smtClean="0">
                <a:latin typeface="+mn-lt"/>
                <a:cs typeface="Aharoni" panose="02010803020104030203" pitchFamily="2" charset="-79"/>
              </a:rPr>
              <a:t>41. Speculation</a:t>
            </a:r>
          </a:p>
          <a:p>
            <a:pPr algn="l"/>
            <a:r>
              <a:rPr lang="en-US" b="0" dirty="0" smtClean="0">
                <a:latin typeface="+mn-lt"/>
                <a:cs typeface="Aharoni" panose="02010803020104030203" pitchFamily="2" charset="-79"/>
              </a:rPr>
              <a:t>47. Lack of personal knowledge/speculation</a:t>
            </a:r>
          </a:p>
          <a:p>
            <a:pPr algn="l"/>
            <a:r>
              <a:rPr lang="en-US" b="0" dirty="0" smtClean="0">
                <a:latin typeface="+mn-lt"/>
                <a:cs typeface="Aharoni" panose="02010803020104030203" pitchFamily="2" charset="-79"/>
              </a:rPr>
              <a:t>49. Calls for a narrative [though not really]</a:t>
            </a:r>
          </a:p>
          <a:p>
            <a:pPr algn="l"/>
            <a:r>
              <a:rPr lang="en-US" b="0" dirty="0" smtClean="0">
                <a:latin typeface="+mn-lt"/>
                <a:cs typeface="Aharoni" panose="02010803020104030203" pitchFamily="2" charset="-79"/>
              </a:rPr>
              <a:t>51. Lack of personal knowledge/</a:t>
            </a:r>
            <a:r>
              <a:rPr lang="en-US" b="0" dirty="0" err="1" smtClean="0">
                <a:latin typeface="+mn-lt"/>
                <a:cs typeface="Aharoni" panose="02010803020104030203" pitchFamily="2" charset="-79"/>
              </a:rPr>
              <a:t>specualtion</a:t>
            </a:r>
            <a:endParaRPr lang="en-US" b="0" dirty="0" smtClean="0">
              <a:latin typeface="+mn-lt"/>
              <a:cs typeface="Aharoni" panose="02010803020104030203" pitchFamily="2" charset="-79"/>
            </a:endParaRPr>
          </a:p>
          <a:p>
            <a:pPr algn="l"/>
            <a:r>
              <a:rPr lang="en-US" b="0" dirty="0" smtClean="0">
                <a:latin typeface="+mn-lt"/>
                <a:cs typeface="Aharoni" panose="02010803020104030203" pitchFamily="2" charset="-79"/>
              </a:rPr>
              <a:t>53. Calls for a conclusion</a:t>
            </a:r>
          </a:p>
          <a:p>
            <a:pPr algn="l"/>
            <a:r>
              <a:rPr lang="en-US" b="0" dirty="0" smtClean="0">
                <a:latin typeface="+mn-lt"/>
                <a:cs typeface="Aharoni" panose="02010803020104030203" pitchFamily="2" charset="-79"/>
              </a:rPr>
              <a:t>55. Vague</a:t>
            </a:r>
          </a:p>
          <a:p>
            <a:pPr algn="l"/>
            <a:r>
              <a:rPr lang="en-US" b="0" dirty="0" smtClean="0">
                <a:latin typeface="+mn-lt"/>
                <a:cs typeface="Aharoni" panose="02010803020104030203" pitchFamily="2" charset="-79"/>
              </a:rPr>
              <a:t>57. Lack of personal knowledge/speculation</a:t>
            </a:r>
          </a:p>
          <a:p>
            <a:pPr algn="l"/>
            <a:r>
              <a:rPr lang="en-US" b="0" dirty="0" smtClean="0">
                <a:latin typeface="+mn-lt"/>
                <a:cs typeface="Aharoni" panose="02010803020104030203" pitchFamily="2" charset="-79"/>
              </a:rPr>
              <a:t>58. Leading/speculation</a:t>
            </a:r>
          </a:p>
          <a:p>
            <a:pPr algn="l"/>
            <a:r>
              <a:rPr lang="en-US" b="0" dirty="0" smtClean="0">
                <a:latin typeface="+mn-lt"/>
                <a:cs typeface="Aharoni" panose="02010803020104030203" pitchFamily="2" charset="-79"/>
              </a:rPr>
              <a:t>60. Hearsay [but likely an exception]</a:t>
            </a:r>
          </a:p>
          <a:p>
            <a:pPr algn="l"/>
            <a:r>
              <a:rPr lang="en-US" b="0" dirty="0" smtClean="0">
                <a:latin typeface="+mn-lt"/>
                <a:cs typeface="Aharoni" panose="02010803020104030203" pitchFamily="2" charset="-79"/>
              </a:rPr>
              <a:t>61. Speculation</a:t>
            </a:r>
          </a:p>
          <a:p>
            <a:pPr algn="l"/>
            <a:r>
              <a:rPr lang="en-US" b="0" dirty="0" smtClean="0">
                <a:latin typeface="+mn-lt"/>
                <a:cs typeface="Aharoni" panose="02010803020104030203" pitchFamily="2" charset="-79"/>
              </a:rPr>
              <a:t>62. Irrelevant/</a:t>
            </a:r>
            <a:r>
              <a:rPr lang="en-US" b="0" dirty="0" err="1" smtClean="0">
                <a:latin typeface="+mn-lt"/>
                <a:cs typeface="Aharoni" panose="02010803020104030203" pitchFamily="2" charset="-79"/>
              </a:rPr>
              <a:t>Prejudical</a:t>
            </a:r>
            <a:endParaRPr lang="en-US" b="0" dirty="0" smtClean="0">
              <a:latin typeface="+mn-lt"/>
              <a:cs typeface="Aharoni" panose="02010803020104030203" pitchFamily="2" charset="-79"/>
            </a:endParaRPr>
          </a:p>
          <a:p>
            <a:pPr algn="l"/>
            <a:r>
              <a:rPr lang="en-US" b="0" dirty="0" smtClean="0">
                <a:latin typeface="+mn-lt"/>
                <a:cs typeface="Aharoni" panose="02010803020104030203" pitchFamily="2" charset="-79"/>
              </a:rPr>
              <a:t>66. Leading</a:t>
            </a:r>
          </a:p>
          <a:p>
            <a:pPr algn="l"/>
            <a:r>
              <a:rPr lang="en-US" b="0" dirty="0" smtClean="0">
                <a:latin typeface="+mn-lt"/>
                <a:cs typeface="Aharoni" panose="02010803020104030203" pitchFamily="2" charset="-79"/>
              </a:rPr>
              <a:t>67.</a:t>
            </a:r>
            <a:r>
              <a:rPr lang="en-US" b="0" dirty="0">
                <a:latin typeface="+mn-lt"/>
                <a:cs typeface="Aharoni" panose="02010803020104030203" pitchFamily="2" charset="-79"/>
              </a:rPr>
              <a:t> </a:t>
            </a:r>
            <a:r>
              <a:rPr lang="en-US" b="0" dirty="0" smtClean="0">
                <a:latin typeface="+mn-lt"/>
                <a:cs typeface="Aharoni" panose="02010803020104030203" pitchFamily="2" charset="-79"/>
              </a:rPr>
              <a:t>Hearsay</a:t>
            </a:r>
          </a:p>
          <a:p>
            <a:pPr algn="l"/>
            <a:r>
              <a:rPr lang="en-US" b="0" dirty="0" smtClean="0">
                <a:latin typeface="+mn-lt"/>
                <a:cs typeface="Aharoni" panose="02010803020104030203" pitchFamily="2" charset="-79"/>
              </a:rPr>
              <a:t>68. No Objection.  Rule 612.</a:t>
            </a:r>
          </a:p>
          <a:p>
            <a:pPr algn="l"/>
            <a:r>
              <a:rPr lang="en-US" b="0" dirty="0" smtClean="0">
                <a:latin typeface="+mn-lt"/>
                <a:cs typeface="Aharoni" panose="02010803020104030203" pitchFamily="2" charset="-79"/>
              </a:rPr>
              <a:t>69. Hearsay/Best Evidence/Foundation/Authentication</a:t>
            </a:r>
          </a:p>
          <a:p>
            <a:pPr algn="l"/>
            <a:r>
              <a:rPr lang="en-US" b="0" dirty="0" smtClean="0">
                <a:cs typeface="Aharoni" panose="02010803020104030203" pitchFamily="2" charset="-79"/>
              </a:rPr>
              <a:t>72. </a:t>
            </a:r>
            <a:r>
              <a:rPr lang="en-US" b="0" dirty="0">
                <a:cs typeface="Aharoni" panose="02010803020104030203" pitchFamily="2" charset="-79"/>
              </a:rPr>
              <a:t>Hearsay/Best </a:t>
            </a:r>
            <a:r>
              <a:rPr lang="en-US" b="0" dirty="0" smtClean="0">
                <a:cs typeface="Aharoni" panose="02010803020104030203" pitchFamily="2" charset="-79"/>
              </a:rPr>
              <a:t>Evidence/Foundation/Authentication</a:t>
            </a:r>
            <a:endParaRPr lang="en-US" b="0" dirty="0">
              <a:cs typeface="Aharoni" panose="02010803020104030203" pitchFamily="2" charset="-79"/>
            </a:endParaRPr>
          </a:p>
        </p:txBody>
      </p:sp>
    </p:spTree>
    <p:extLst>
      <p:ext uri="{BB962C8B-B14F-4D97-AF65-F5344CB8AC3E}">
        <p14:creationId xmlns:p14="http://schemas.microsoft.com/office/powerpoint/2010/main" val="2698883712"/>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THE-COLE ANSWERS</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153</a:t>
            </a:fld>
            <a:endParaRPr lang="en-US" dirty="0">
              <a:solidFill>
                <a:schemeClr val="bg2"/>
              </a:solidFill>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
        <p:nvSpPr>
          <p:cNvPr id="7" name="Rectangle 6"/>
          <p:cNvSpPr/>
          <p:nvPr/>
        </p:nvSpPr>
        <p:spPr>
          <a:xfrm>
            <a:off x="235994" y="1373604"/>
            <a:ext cx="8777377" cy="5016758"/>
          </a:xfrm>
          <a:prstGeom prst="rect">
            <a:avLst/>
          </a:prstGeom>
        </p:spPr>
        <p:txBody>
          <a:bodyPr wrap="square">
            <a:spAutoFit/>
          </a:bodyPr>
          <a:lstStyle/>
          <a:p>
            <a:pPr algn="l"/>
            <a:r>
              <a:rPr lang="en-US" b="0" dirty="0" smtClean="0">
                <a:latin typeface="+mn-lt"/>
                <a:cs typeface="Aharoni" panose="02010803020104030203" pitchFamily="2" charset="-79"/>
              </a:rPr>
              <a:t>73. No Objection (Rule 803(5))</a:t>
            </a:r>
          </a:p>
          <a:p>
            <a:pPr algn="l"/>
            <a:r>
              <a:rPr lang="en-US" b="0" dirty="0" smtClean="0">
                <a:latin typeface="+mn-lt"/>
                <a:cs typeface="Aharoni" panose="02010803020104030203" pitchFamily="2" charset="-79"/>
              </a:rPr>
              <a:t>76. Rule 803(5) – only adverse party can offer as an exhibit</a:t>
            </a:r>
            <a:endParaRPr lang="en-US" b="0" dirty="0">
              <a:cs typeface="Aharoni" panose="02010803020104030203" pitchFamily="2" charset="-79"/>
            </a:endParaRPr>
          </a:p>
          <a:p>
            <a:pPr algn="l"/>
            <a:r>
              <a:rPr lang="en-US" b="0" dirty="0" smtClean="0">
                <a:latin typeface="+mn-lt"/>
                <a:cs typeface="Aharoni" panose="02010803020104030203" pitchFamily="2" charset="-79"/>
              </a:rPr>
              <a:t>78. Irrelevant/Improper Lay Opinion</a:t>
            </a:r>
          </a:p>
          <a:p>
            <a:pPr algn="l"/>
            <a:endParaRPr lang="en-US" b="0" dirty="0">
              <a:latin typeface="+mn-lt"/>
              <a:cs typeface="Aharoni" panose="02010803020104030203" pitchFamily="2" charset="-79"/>
            </a:endParaRPr>
          </a:p>
          <a:p>
            <a:pPr algn="l"/>
            <a:r>
              <a:rPr lang="en-US" b="0" dirty="0" smtClean="0">
                <a:latin typeface="+mn-lt"/>
                <a:cs typeface="Aharoni" panose="02010803020104030203" pitchFamily="2" charset="-79"/>
              </a:rPr>
              <a:t>80. Religious Beliefs</a:t>
            </a:r>
          </a:p>
          <a:p>
            <a:pPr algn="l"/>
            <a:r>
              <a:rPr lang="en-US" b="0" dirty="0" smtClean="0">
                <a:latin typeface="+mn-lt"/>
                <a:cs typeface="Aharoni" panose="02010803020104030203" pitchFamily="2" charset="-79"/>
              </a:rPr>
              <a:t>81. Irrelevant</a:t>
            </a:r>
          </a:p>
          <a:p>
            <a:pPr algn="l"/>
            <a:r>
              <a:rPr lang="en-US" b="0" dirty="0" smtClean="0">
                <a:latin typeface="+mn-lt"/>
                <a:cs typeface="Aharoni" panose="02010803020104030203" pitchFamily="2" charset="-79"/>
              </a:rPr>
              <a:t>83. Argumentative</a:t>
            </a:r>
          </a:p>
          <a:p>
            <a:pPr algn="l"/>
            <a:r>
              <a:rPr lang="en-US" b="0" dirty="0" smtClean="0">
                <a:latin typeface="+mn-lt"/>
                <a:cs typeface="Aharoni" panose="02010803020104030203" pitchFamily="2" charset="-79"/>
              </a:rPr>
              <a:t>84. Improper Question</a:t>
            </a:r>
          </a:p>
          <a:p>
            <a:pPr algn="l"/>
            <a:r>
              <a:rPr lang="en-US" b="0" dirty="0" smtClean="0">
                <a:latin typeface="+mn-lt"/>
                <a:cs typeface="Aharoni" panose="02010803020104030203" pitchFamily="2" charset="-79"/>
              </a:rPr>
              <a:t>94. Rule 404(b)/Rule 403</a:t>
            </a:r>
          </a:p>
          <a:p>
            <a:pPr algn="l"/>
            <a:r>
              <a:rPr lang="en-US" b="0" dirty="0" smtClean="0">
                <a:latin typeface="+mn-lt"/>
                <a:cs typeface="Aharoni" panose="02010803020104030203" pitchFamily="2" charset="-79"/>
              </a:rPr>
              <a:t>100. </a:t>
            </a:r>
            <a:r>
              <a:rPr lang="en-US" b="0" dirty="0" err="1" smtClean="0">
                <a:latin typeface="+mn-lt"/>
                <a:cs typeface="Aharoni" panose="02010803020104030203" pitchFamily="2" charset="-79"/>
              </a:rPr>
              <a:t>Irrelvant</a:t>
            </a:r>
            <a:r>
              <a:rPr lang="en-US" b="0" dirty="0" smtClean="0">
                <a:latin typeface="+mn-lt"/>
                <a:cs typeface="Aharoni" panose="02010803020104030203" pitchFamily="2" charset="-79"/>
              </a:rPr>
              <a:t>; Rule 404(b)</a:t>
            </a:r>
          </a:p>
          <a:p>
            <a:pPr algn="l"/>
            <a:r>
              <a:rPr lang="en-US" b="0" dirty="0" smtClean="0">
                <a:latin typeface="+mn-lt"/>
                <a:cs typeface="Aharoni" panose="02010803020104030203" pitchFamily="2" charset="-79"/>
              </a:rPr>
              <a:t>101. Privilege</a:t>
            </a:r>
          </a:p>
          <a:p>
            <a:pPr algn="l"/>
            <a:r>
              <a:rPr lang="en-US" b="0" dirty="0" smtClean="0">
                <a:latin typeface="+mn-lt"/>
                <a:cs typeface="Aharoni" panose="02010803020104030203" pitchFamily="2" charset="-79"/>
              </a:rPr>
              <a:t>104. Rule 303/Rule 404(b)</a:t>
            </a:r>
          </a:p>
          <a:p>
            <a:pPr algn="l"/>
            <a:r>
              <a:rPr lang="en-US" b="0" dirty="0" smtClean="0">
                <a:latin typeface="+mn-lt"/>
                <a:cs typeface="Aharoni" panose="02010803020104030203" pitchFamily="2" charset="-79"/>
              </a:rPr>
              <a:t>106. Hearsay</a:t>
            </a:r>
          </a:p>
          <a:p>
            <a:pPr algn="l"/>
            <a:r>
              <a:rPr lang="en-US" b="0" dirty="0" smtClean="0">
                <a:latin typeface="+mn-lt"/>
                <a:cs typeface="Aharoni" panose="02010803020104030203" pitchFamily="2" charset="-79"/>
              </a:rPr>
              <a:t>109. Argumentative</a:t>
            </a:r>
          </a:p>
          <a:p>
            <a:pPr algn="l"/>
            <a:r>
              <a:rPr lang="en-US" b="0" dirty="0" smtClean="0">
                <a:latin typeface="+mn-lt"/>
                <a:cs typeface="Aharoni" panose="02010803020104030203" pitchFamily="2" charset="-79"/>
              </a:rPr>
              <a:t>113. Vague</a:t>
            </a:r>
          </a:p>
          <a:p>
            <a:pPr algn="l"/>
            <a:r>
              <a:rPr lang="en-US" b="0" dirty="0" smtClean="0">
                <a:latin typeface="+mn-lt"/>
                <a:cs typeface="Aharoni" panose="02010803020104030203" pitchFamily="2" charset="-79"/>
              </a:rPr>
              <a:t>114. Improper Impeachment/Lack of Notice/Improper Character</a:t>
            </a:r>
          </a:p>
        </p:txBody>
      </p:sp>
    </p:spTree>
    <p:extLst>
      <p:ext uri="{BB962C8B-B14F-4D97-AF65-F5344CB8AC3E}">
        <p14:creationId xmlns:p14="http://schemas.microsoft.com/office/powerpoint/2010/main" val="30330358"/>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THE-COLE ANSWERS</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154</a:t>
            </a:fld>
            <a:endParaRPr lang="en-US" dirty="0">
              <a:solidFill>
                <a:schemeClr val="bg2"/>
              </a:solidFill>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
        <p:nvSpPr>
          <p:cNvPr id="7" name="Rectangle 6"/>
          <p:cNvSpPr/>
          <p:nvPr/>
        </p:nvSpPr>
        <p:spPr>
          <a:xfrm>
            <a:off x="235994" y="1373604"/>
            <a:ext cx="8777377" cy="5016758"/>
          </a:xfrm>
          <a:prstGeom prst="rect">
            <a:avLst/>
          </a:prstGeom>
        </p:spPr>
        <p:txBody>
          <a:bodyPr wrap="square">
            <a:spAutoFit/>
          </a:bodyPr>
          <a:lstStyle/>
          <a:p>
            <a:pPr algn="l"/>
            <a:r>
              <a:rPr lang="en-US" b="0" dirty="0" smtClean="0">
                <a:latin typeface="+mn-lt"/>
                <a:cs typeface="Aharoni" panose="02010803020104030203" pitchFamily="2" charset="-79"/>
              </a:rPr>
              <a:t>115. </a:t>
            </a:r>
            <a:r>
              <a:rPr lang="en-US" b="0" dirty="0">
                <a:cs typeface="Aharoni" panose="02010803020104030203" pitchFamily="2" charset="-79"/>
              </a:rPr>
              <a:t>Improper Impeachment/Lack of Notice/Improper </a:t>
            </a:r>
            <a:r>
              <a:rPr lang="en-US" b="0" dirty="0" smtClean="0">
                <a:cs typeface="Aharoni" panose="02010803020104030203" pitchFamily="2" charset="-79"/>
              </a:rPr>
              <a:t>Character</a:t>
            </a:r>
          </a:p>
          <a:p>
            <a:pPr algn="l"/>
            <a:r>
              <a:rPr lang="en-US" b="0" dirty="0" smtClean="0">
                <a:latin typeface="+mn-lt"/>
                <a:cs typeface="Aharoni" panose="02010803020104030203" pitchFamily="2" charset="-79"/>
              </a:rPr>
              <a:t>117. Hearsay/Improper Impeachment</a:t>
            </a:r>
          </a:p>
          <a:p>
            <a:pPr algn="l"/>
            <a:r>
              <a:rPr lang="en-US" b="0" dirty="0" smtClean="0">
                <a:latin typeface="+mn-lt"/>
                <a:cs typeface="Aharoni" panose="02010803020104030203" pitchFamily="2" charset="-79"/>
              </a:rPr>
              <a:t>118. Hearsay/Best Evidence</a:t>
            </a:r>
          </a:p>
          <a:p>
            <a:pPr algn="l"/>
            <a:r>
              <a:rPr lang="en-US" b="0" dirty="0" smtClean="0">
                <a:latin typeface="+mn-lt"/>
                <a:cs typeface="Aharoni" panose="02010803020104030203" pitchFamily="2" charset="-79"/>
              </a:rPr>
              <a:t>125. Answer = Unresponsive</a:t>
            </a:r>
          </a:p>
          <a:p>
            <a:pPr algn="l"/>
            <a:r>
              <a:rPr lang="en-US" b="0" dirty="0" smtClean="0">
                <a:latin typeface="+mn-lt"/>
                <a:cs typeface="Aharoni" panose="02010803020104030203" pitchFamily="2" charset="-79"/>
              </a:rPr>
              <a:t>127. Answer = Unresponsive [Question somewhat argumentative]</a:t>
            </a:r>
          </a:p>
          <a:p>
            <a:pPr algn="l"/>
            <a:r>
              <a:rPr lang="en-US" b="0" dirty="0" smtClean="0">
                <a:latin typeface="+mn-lt"/>
                <a:cs typeface="Aharoni" panose="02010803020104030203" pitchFamily="2" charset="-79"/>
              </a:rPr>
              <a:t>128. Answer – Unresponsive</a:t>
            </a:r>
          </a:p>
          <a:p>
            <a:pPr algn="l"/>
            <a:r>
              <a:rPr lang="en-US" b="0" dirty="0" smtClean="0">
                <a:latin typeface="+mn-lt"/>
                <a:cs typeface="Aharoni" panose="02010803020104030203" pitchFamily="2" charset="-79"/>
              </a:rPr>
              <a:t>132. Rule 707</a:t>
            </a:r>
          </a:p>
          <a:p>
            <a:pPr algn="l"/>
            <a:r>
              <a:rPr lang="en-US" b="0" dirty="0" smtClean="0">
                <a:latin typeface="+mn-lt"/>
                <a:cs typeface="Aharoni" panose="02010803020104030203" pitchFamily="2" charset="-79"/>
              </a:rPr>
              <a:t>133. Improper Character Evidence</a:t>
            </a:r>
          </a:p>
          <a:p>
            <a:pPr algn="l"/>
            <a:r>
              <a:rPr lang="en-US" b="0" dirty="0" smtClean="0">
                <a:latin typeface="+mn-lt"/>
                <a:cs typeface="Aharoni" panose="02010803020104030203" pitchFamily="2" charset="-79"/>
              </a:rPr>
              <a:t>134. Rule 504 – Spousal privilege for statements/Rule 404(b) for act</a:t>
            </a:r>
          </a:p>
          <a:p>
            <a:pPr algn="l"/>
            <a:r>
              <a:rPr lang="en-US" b="0" dirty="0" smtClean="0">
                <a:latin typeface="+mn-lt"/>
                <a:cs typeface="Aharoni" panose="02010803020104030203" pitchFamily="2" charset="-79"/>
              </a:rPr>
              <a:t>135. Irrelevant</a:t>
            </a:r>
          </a:p>
          <a:p>
            <a:pPr algn="l"/>
            <a:r>
              <a:rPr lang="en-US" b="0" dirty="0" smtClean="0">
                <a:latin typeface="+mn-lt"/>
                <a:cs typeface="Aharoni" panose="02010803020104030203" pitchFamily="2" charset="-79"/>
              </a:rPr>
              <a:t>136. Speculation</a:t>
            </a:r>
          </a:p>
          <a:p>
            <a:pPr algn="l"/>
            <a:r>
              <a:rPr lang="en-US" b="0" dirty="0" smtClean="0">
                <a:latin typeface="+mn-lt"/>
                <a:cs typeface="Aharoni" panose="02010803020104030203" pitchFamily="2" charset="-79"/>
              </a:rPr>
              <a:t>138. No Objection as it’s been admitted</a:t>
            </a:r>
          </a:p>
          <a:p>
            <a:pPr algn="l"/>
            <a:r>
              <a:rPr lang="en-US" b="0" dirty="0" smtClean="0">
                <a:latin typeface="+mn-lt"/>
                <a:cs typeface="Aharoni" panose="02010803020104030203" pitchFamily="2" charset="-79"/>
              </a:rPr>
              <a:t>140. Argumentative</a:t>
            </a:r>
          </a:p>
          <a:p>
            <a:pPr algn="l"/>
            <a:endParaRPr lang="en-US" b="0" dirty="0">
              <a:latin typeface="+mn-lt"/>
              <a:cs typeface="Aharoni" panose="02010803020104030203" pitchFamily="2" charset="-79"/>
            </a:endParaRPr>
          </a:p>
          <a:p>
            <a:pPr algn="l"/>
            <a:r>
              <a:rPr lang="en-US" b="0" dirty="0" smtClean="0">
                <a:latin typeface="+mn-lt"/>
                <a:cs typeface="Aharoni" panose="02010803020104030203" pitchFamily="2" charset="-79"/>
              </a:rPr>
              <a:t>… or something like that, you choose your own objections. </a:t>
            </a:r>
          </a:p>
          <a:p>
            <a:pPr algn="l"/>
            <a:endParaRPr lang="en-US" b="0" dirty="0" smtClean="0">
              <a:latin typeface="+mn-lt"/>
              <a:cs typeface="Aharoni" panose="02010803020104030203" pitchFamily="2" charset="-79"/>
            </a:endParaRPr>
          </a:p>
        </p:txBody>
      </p:sp>
    </p:spTree>
    <p:extLst>
      <p:ext uri="{BB962C8B-B14F-4D97-AF65-F5344CB8AC3E}">
        <p14:creationId xmlns:p14="http://schemas.microsoft.com/office/powerpoint/2010/main" val="385398795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p:cNvSpPr txBox="1"/>
          <p:nvPr/>
        </p:nvSpPr>
        <p:spPr>
          <a:xfrm>
            <a:off x="308759" y="1583381"/>
            <a:ext cx="8835241" cy="3693319"/>
          </a:xfrm>
          <a:prstGeom prst="rect">
            <a:avLst/>
          </a:prstGeom>
          <a:noFill/>
        </p:spPr>
        <p:txBody>
          <a:bodyPr wrap="square" rtlCol="0">
            <a:spAutoFit/>
          </a:bodyPr>
          <a:lstStyle/>
          <a:p>
            <a:r>
              <a:rPr lang="en-US" sz="3400" b="0" u="sng" dirty="0" smtClean="0">
                <a:solidFill>
                  <a:srgbClr val="000066"/>
                </a:solidFill>
                <a:latin typeface="Aharoni" panose="02010803020104030203" pitchFamily="2" charset="-79"/>
                <a:cs typeface="Aharoni" panose="02010803020104030203" pitchFamily="2" charset="-79"/>
              </a:rPr>
              <a:t>United States v. Professor Plum</a:t>
            </a:r>
          </a:p>
          <a:p>
            <a:endParaRPr lang="en-US" sz="2400" dirty="0" smtClean="0">
              <a:solidFill>
                <a:srgbClr val="000066"/>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sz="4400"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“The Objection Challenge”</a:t>
            </a:r>
          </a:p>
          <a:p>
            <a:endParaRPr lang="en-US" sz="4400" dirty="0" smtClean="0">
              <a:solidFill>
                <a:srgbClr val="FF0000"/>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a:p>
            <a:r>
              <a:rPr lang="en-US" sz="4400" dirty="0" smtClean="0">
                <a:solidFill>
                  <a:srgbClr val="000099"/>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Coming soon: </a:t>
            </a:r>
          </a:p>
          <a:p>
            <a:r>
              <a:rPr lang="en-US" sz="4400" dirty="0" smtClean="0">
                <a:solidFill>
                  <a:srgbClr val="000099"/>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rPr>
              <a:t>Part II – The Expert</a:t>
            </a:r>
            <a:endParaRPr lang="en-US" sz="4400" dirty="0">
              <a:solidFill>
                <a:srgbClr val="000099"/>
              </a:solidFill>
              <a:effectLst>
                <a:outerShdw blurRad="38100" dist="38100" dir="2700000" algn="tl">
                  <a:srgbClr val="000000">
                    <a:alpha val="43137"/>
                  </a:srgbClr>
                </a:outerShdw>
              </a:effectLst>
              <a:latin typeface="Aharoni" panose="02010803020104030203" pitchFamily="2" charset="-79"/>
              <a:cs typeface="Aharoni" panose="02010803020104030203" pitchFamily="2" charset="-79"/>
            </a:endParaRPr>
          </a:p>
        </p:txBody>
      </p:sp>
      <p:pic>
        <p:nvPicPr>
          <p:cNvPr id="5" name="Picture 7" descr="mr_alarm_dragging_feet_hg_clr"/>
          <p:cNvPicPr>
            <a:picLocks noChangeAspect="1" noChangeArrowheads="1" noCrop="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8759" y="168968"/>
            <a:ext cx="721743" cy="103079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764478" y="5680075"/>
            <a:ext cx="5379522" cy="707886"/>
          </a:xfrm>
          <a:prstGeom prst="rect">
            <a:avLst/>
          </a:prstGeom>
          <a:noFill/>
        </p:spPr>
        <p:txBody>
          <a:bodyPr wrap="square" rtlCol="0">
            <a:spAutoFit/>
          </a:bodyPr>
          <a:lstStyle/>
          <a:p>
            <a:r>
              <a:rPr lang="en-US" dirty="0" smtClean="0">
                <a:solidFill>
                  <a:srgbClr val="000066"/>
                </a:solidFill>
                <a:latin typeface="Aharoni" panose="02010803020104030203" pitchFamily="2" charset="-79"/>
                <a:cs typeface="Aharoni" panose="02010803020104030203" pitchFamily="2" charset="-79"/>
              </a:rPr>
              <a:t>Prime COLE</a:t>
            </a:r>
          </a:p>
          <a:p>
            <a:r>
              <a:rPr lang="en-US" dirty="0" smtClean="0">
                <a:solidFill>
                  <a:srgbClr val="000066"/>
                </a:solidFill>
                <a:latin typeface="Aharoni" panose="02010803020104030203" pitchFamily="2" charset="-79"/>
                <a:cs typeface="Aharoni" panose="02010803020104030203" pitchFamily="2" charset="-79"/>
              </a:rPr>
              <a:t>Founder, Center of Litigation Excellence</a:t>
            </a:r>
            <a:endParaRPr lang="en-US"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13967154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16</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10</a:t>
            </a:r>
            <a:r>
              <a:rPr lang="en-US" sz="3200" dirty="0" smtClean="0">
                <a:solidFill>
                  <a:srgbClr val="008000"/>
                </a:solidFill>
                <a:cs typeface="Aharoni" panose="02010803020104030203" pitchFamily="2" charset="-79"/>
              </a:rPr>
              <a:t>:  </a:t>
            </a:r>
          </a:p>
          <a:p>
            <a:r>
              <a:rPr lang="en-US" sz="3200" dirty="0">
                <a:solidFill>
                  <a:srgbClr val="008000"/>
                </a:solidFill>
              </a:rPr>
              <a:t>What time did you arrive at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left work, drove over, and arrived at Patty’s at about 8:30pm</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1626233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11</a:t>
            </a:r>
            <a:r>
              <a:rPr lang="en-US" sz="3200" dirty="0" smtClean="0">
                <a:solidFill>
                  <a:srgbClr val="008000"/>
                </a:solidFill>
                <a:cs typeface="Aharoni" panose="02010803020104030203" pitchFamily="2" charset="-79"/>
              </a:rPr>
              <a:t>:  </a:t>
            </a:r>
          </a:p>
          <a:p>
            <a:r>
              <a:rPr lang="en-US" sz="3200" dirty="0">
                <a:solidFill>
                  <a:srgbClr val="008000"/>
                </a:solidFill>
              </a:rPr>
              <a:t>Tell us everything that happened at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There was a lot.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1697946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18</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12</a:t>
            </a:r>
            <a:r>
              <a:rPr lang="en-US" sz="3200" dirty="0" smtClean="0">
                <a:solidFill>
                  <a:srgbClr val="008000"/>
                </a:solidFill>
                <a:cs typeface="Aharoni" panose="02010803020104030203" pitchFamily="2" charset="-79"/>
              </a:rPr>
              <a:t>:  </a:t>
            </a:r>
          </a:p>
          <a:p>
            <a:r>
              <a:rPr lang="en-US" sz="3200" dirty="0">
                <a:solidFill>
                  <a:srgbClr val="008000"/>
                </a:solidFill>
              </a:rPr>
              <a:t>Well, can you describe the layout of </a:t>
            </a:r>
            <a:r>
              <a:rPr lang="en-US" sz="3200" dirty="0" smtClean="0">
                <a:solidFill>
                  <a:srgbClr val="008000"/>
                </a:solidFill>
              </a:rPr>
              <a:t>Mrs. </a:t>
            </a:r>
            <a:r>
              <a:rPr lang="en-US" sz="3200" dirty="0">
                <a:solidFill>
                  <a:srgbClr val="008000"/>
                </a:solidFill>
              </a:rPr>
              <a:t>Peacock’s house?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263241"/>
            <a:ext cx="7445829" cy="212365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dirty="0">
                <a:solidFill>
                  <a:srgbClr val="FF0000"/>
                </a:solidFill>
              </a:rPr>
              <a:t>Sure, it is a very large house all on one floor.  The master bedroom is in the back left corner; the library is in the front right corner and the kitchen is adjacent to the library. </a:t>
            </a:r>
            <a:r>
              <a:rPr lang="en-US" dirty="0" smtClean="0">
                <a:solidFill>
                  <a:srgbClr val="FF0000"/>
                </a:solidFill>
              </a:rPr>
              <a:t>There </a:t>
            </a:r>
            <a:r>
              <a:rPr lang="en-US" dirty="0">
                <a:solidFill>
                  <a:srgbClr val="FF0000"/>
                </a:solidFill>
              </a:rPr>
              <a:t>is a huge side yard outside the library and a large driveway/parking area on the other side of the house. </a:t>
            </a:r>
            <a:endParaRPr lang="en-US"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1082627"/>
      </p:ext>
    </p:extLst>
  </p:cSld>
  <p:clrMapOvr>
    <a:masterClrMapping/>
  </p:clrMapOvr>
  <mc:AlternateContent xmlns:mc="http://schemas.openxmlformats.org/markup-compatibility/2006" xmlns:p14="http://schemas.microsoft.com/office/powerpoint/2010/main">
    <mc:Choice Requires="p14">
      <p:transition spd="slow" p14:dur="10000" advTm="13000"/>
    </mc:Choice>
    <mc:Fallback xmlns="">
      <p:transition spd="slow" advTm="13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19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13</a:t>
            </a:r>
            <a:r>
              <a:rPr lang="en-US" sz="3200" dirty="0" smtClean="0">
                <a:solidFill>
                  <a:srgbClr val="008000"/>
                </a:solidFill>
                <a:cs typeface="Aharoni" panose="02010803020104030203" pitchFamily="2" charset="-79"/>
              </a:rPr>
              <a:t>:  </a:t>
            </a:r>
          </a:p>
          <a:p>
            <a:r>
              <a:rPr lang="en-US" sz="3200" dirty="0">
                <a:solidFill>
                  <a:srgbClr val="008000"/>
                </a:solidFill>
              </a:rPr>
              <a:t>How long did the party last?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It ended at exactly 2am because that was Patty’s </a:t>
            </a:r>
            <a:r>
              <a:rPr lang="en-US" sz="3200" dirty="0" smtClean="0">
                <a:solidFill>
                  <a:srgbClr val="FF0000"/>
                </a:solidFill>
              </a:rPr>
              <a:t>rule.</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4658344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RULES</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a:t>
            </a:fld>
            <a:endParaRPr lang="en-US" dirty="0">
              <a:solidFill>
                <a:schemeClr val="bg2"/>
              </a:solidFill>
            </a:endParaRPr>
          </a:p>
        </p:txBody>
      </p:sp>
      <p:sp>
        <p:nvSpPr>
          <p:cNvPr id="5" name="Rectangle 4"/>
          <p:cNvSpPr/>
          <p:nvPr/>
        </p:nvSpPr>
        <p:spPr>
          <a:xfrm>
            <a:off x="235994" y="1434940"/>
            <a:ext cx="8777377" cy="5693866"/>
          </a:xfrm>
          <a:prstGeom prst="rect">
            <a:avLst/>
          </a:prstGeom>
        </p:spPr>
        <p:txBody>
          <a:bodyPr wrap="square">
            <a:spAutoFit/>
          </a:bodyPr>
          <a:lstStyle/>
          <a:p>
            <a:pPr marL="342900" indent="-342900" algn="l">
              <a:buFont typeface="Arial" panose="020B0604020202020204" pitchFamily="34" charset="0"/>
              <a:buChar char="•"/>
            </a:pPr>
            <a:r>
              <a:rPr lang="en-US" b="0" dirty="0" smtClean="0">
                <a:latin typeface="Arial Black" panose="020B0A04020102020204" pitchFamily="34" charset="0"/>
                <a:cs typeface="Aharoni" panose="02010803020104030203" pitchFamily="2" charset="-79"/>
              </a:rPr>
              <a:t>ROLE:  You are not trial or defense counsel … you are über-counsel -- simply</a:t>
            </a:r>
            <a:r>
              <a:rPr lang="en-US" dirty="0" smtClean="0">
                <a:latin typeface="Arial Black" panose="020B0A04020102020204" pitchFamily="34" charset="0"/>
              </a:rPr>
              <a:t> </a:t>
            </a:r>
            <a:r>
              <a:rPr lang="en-US" dirty="0">
                <a:latin typeface="Arial Black" panose="020B0A04020102020204" pitchFamily="34" charset="0"/>
              </a:rPr>
              <a:t>decide whether a particular question (or answer) is objectionable and note it and the basis of the </a:t>
            </a:r>
            <a:r>
              <a:rPr lang="en-US" dirty="0" smtClean="0">
                <a:latin typeface="Arial Black" panose="020B0A04020102020204" pitchFamily="34" charset="0"/>
              </a:rPr>
              <a:t>objection.</a:t>
            </a:r>
          </a:p>
          <a:p>
            <a:pPr algn="l"/>
            <a:endParaRPr lang="en-US" sz="800" dirty="0" smtClean="0">
              <a:latin typeface="Arial Black" panose="020B0A04020102020204" pitchFamily="34" charset="0"/>
            </a:endParaRPr>
          </a:p>
          <a:p>
            <a:pPr marL="342900" indent="-342900" algn="l">
              <a:buFont typeface="Arial" panose="020B0604020202020204" pitchFamily="34" charset="0"/>
              <a:buChar char="•"/>
            </a:pPr>
            <a:r>
              <a:rPr lang="en-US" dirty="0" smtClean="0">
                <a:latin typeface="Arial Black" panose="020B0A04020102020204" pitchFamily="34" charset="0"/>
              </a:rPr>
              <a:t>The focus is not on substance or strategy – don’t ask yourself “should I object?” … rather ask yourself “is the question or answer reasonably objectionable?”</a:t>
            </a:r>
          </a:p>
          <a:p>
            <a:pPr marL="342900" indent="-342900" algn="l">
              <a:buFont typeface="Arial" panose="020B0604020202020204" pitchFamily="34" charset="0"/>
              <a:buChar char="•"/>
            </a:pPr>
            <a:endParaRPr lang="en-US" sz="800" dirty="0" smtClean="0">
              <a:latin typeface="Arial Black" panose="020B0A04020102020204" pitchFamily="34" charset="0"/>
            </a:endParaRPr>
          </a:p>
          <a:p>
            <a:pPr marL="342900" indent="-342900" algn="l">
              <a:buFont typeface="Arial" panose="020B0604020202020204" pitchFamily="34" charset="0"/>
              <a:buChar char="•"/>
            </a:pPr>
            <a:r>
              <a:rPr lang="en-US" dirty="0" smtClean="0">
                <a:latin typeface="Arial Black" panose="020B0A04020102020204" pitchFamily="34" charset="0"/>
              </a:rPr>
              <a:t>The question will pop </a:t>
            </a:r>
            <a:r>
              <a:rPr lang="en-US" dirty="0" smtClean="0">
                <a:latin typeface="Arial Black" panose="020B0A04020102020204" pitchFamily="34" charset="0"/>
              </a:rPr>
              <a:t>up automatically once you start </a:t>
            </a:r>
            <a:r>
              <a:rPr lang="en-US" dirty="0" smtClean="0">
                <a:latin typeface="Arial Black" panose="020B0A04020102020204" pitchFamily="34" charset="0"/>
              </a:rPr>
              <a:t>… you will have a few seconds to decide whether the question is objectionable and the basis … then the answer will pop up and stay on screen for </a:t>
            </a:r>
            <a:r>
              <a:rPr lang="en-US" dirty="0" smtClean="0">
                <a:latin typeface="Arial Black" panose="020B0A04020102020204" pitchFamily="34" charset="0"/>
              </a:rPr>
              <a:t>a couple seconds </a:t>
            </a:r>
            <a:r>
              <a:rPr lang="en-US" dirty="0" smtClean="0">
                <a:latin typeface="Arial Black" panose="020B0A04020102020204" pitchFamily="34" charset="0"/>
              </a:rPr>
              <a:t>before moving on to the next question (think fast).  There are 142 question in direct and cross exam.</a:t>
            </a:r>
          </a:p>
          <a:p>
            <a:pPr algn="l"/>
            <a:endParaRPr lang="en-US" sz="800" dirty="0" smtClean="0">
              <a:latin typeface="Arial Black" panose="020B0A04020102020204" pitchFamily="34" charset="0"/>
            </a:endParaRPr>
          </a:p>
          <a:p>
            <a:pPr marL="342900" indent="-342900" algn="l">
              <a:buFont typeface="Arial" panose="020B0604020202020204" pitchFamily="34" charset="0"/>
              <a:buChar char="•"/>
            </a:pPr>
            <a:r>
              <a:rPr lang="en-US" dirty="0" smtClean="0">
                <a:latin typeface="Arial Black" panose="020B0A04020102020204" pitchFamily="34" charset="0"/>
              </a:rPr>
              <a:t>Suggest you print The Scoresheet to </a:t>
            </a:r>
            <a:r>
              <a:rPr lang="en-US" dirty="0" smtClean="0">
                <a:latin typeface="Arial Black" panose="020B0A04020102020204" pitchFamily="34" charset="0"/>
              </a:rPr>
              <a:t>record your answers.  And with that … </a:t>
            </a:r>
            <a:r>
              <a:rPr lang="en-US" dirty="0" smtClean="0">
                <a:latin typeface="Arial Black" panose="020B0A04020102020204" pitchFamily="34" charset="0"/>
              </a:rPr>
              <a:t>here’s </a:t>
            </a:r>
            <a:r>
              <a:rPr lang="en-US" dirty="0" smtClean="0">
                <a:latin typeface="Arial Black" panose="020B0A04020102020204" pitchFamily="34" charset="0"/>
              </a:rPr>
              <a:t>the scenario …</a:t>
            </a:r>
          </a:p>
          <a:p>
            <a:pPr algn="l"/>
            <a:endParaRPr lang="en-US" b="0" dirty="0">
              <a:latin typeface="Arial Black" panose="020B0A04020102020204" pitchFamily="34" charset="0"/>
              <a:cs typeface="Aharoni" panose="02010803020104030203" pitchFamily="2" charset="-79"/>
            </a:endParaRPr>
          </a:p>
          <a:p>
            <a:pPr algn="l"/>
            <a:endParaRPr lang="en-US" b="0" dirty="0" smtClean="0">
              <a:latin typeface="Arial Black" panose="020B0A04020102020204" pitchFamily="34" charset="0"/>
              <a:cs typeface="Aharoni" panose="02010803020104030203" pitchFamily="2" charset="-79"/>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79948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20</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14</a:t>
            </a:r>
            <a:r>
              <a:rPr lang="en-US" sz="3200" dirty="0" smtClean="0">
                <a:solidFill>
                  <a:srgbClr val="008000"/>
                </a:solidFill>
                <a:cs typeface="Aharoni" panose="02010803020104030203" pitchFamily="2" charset="-79"/>
              </a:rPr>
              <a:t>:  </a:t>
            </a:r>
          </a:p>
          <a:p>
            <a:r>
              <a:rPr lang="en-US" sz="3200" dirty="0">
                <a:solidFill>
                  <a:srgbClr val="008000"/>
                </a:solidFill>
              </a:rPr>
              <a:t>Do you know how many people attended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I’m </a:t>
            </a:r>
            <a:r>
              <a:rPr lang="en-US" sz="3200" dirty="0">
                <a:solidFill>
                  <a:srgbClr val="FF0000"/>
                </a:solidFill>
              </a:rPr>
              <a:t>not sure, I’d guess about </a:t>
            </a:r>
            <a:r>
              <a:rPr lang="en-US" sz="3200" dirty="0" smtClean="0">
                <a:solidFill>
                  <a:srgbClr val="FF0000"/>
                </a:solidFill>
              </a:rPr>
              <a:t>50.</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2497930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15</a:t>
            </a:r>
            <a:r>
              <a:rPr lang="en-US" sz="3200" dirty="0" smtClean="0">
                <a:solidFill>
                  <a:srgbClr val="008000"/>
                </a:solidFill>
                <a:cs typeface="Aharoni" panose="02010803020104030203" pitchFamily="2" charset="-79"/>
              </a:rPr>
              <a:t>:  </a:t>
            </a:r>
          </a:p>
          <a:p>
            <a:r>
              <a:rPr lang="en-US" sz="3200" dirty="0">
                <a:solidFill>
                  <a:srgbClr val="008000"/>
                </a:solidFill>
              </a:rPr>
              <a:t>Do you know the Accused, Professor Plum?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Yes, he’s a liar and an evil </a:t>
            </a:r>
            <a:r>
              <a:rPr lang="en-US" sz="3200" dirty="0" smtClean="0">
                <a:solidFill>
                  <a:srgbClr val="FF0000"/>
                </a:solidFill>
              </a:rPr>
              <a:t>person.</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74038931"/>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22</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16</a:t>
            </a:r>
            <a:r>
              <a:rPr lang="en-US" sz="3200" dirty="0" smtClean="0">
                <a:solidFill>
                  <a:srgbClr val="008000"/>
                </a:solidFill>
                <a:cs typeface="Aharoni" panose="02010803020104030203" pitchFamily="2" charset="-79"/>
              </a:rPr>
              <a:t>:  </a:t>
            </a:r>
          </a:p>
          <a:p>
            <a:r>
              <a:rPr lang="en-US" sz="3200" dirty="0">
                <a:solidFill>
                  <a:srgbClr val="008000"/>
                </a:solidFill>
              </a:rPr>
              <a:t>When did you first meet the Accused, Professor Plum?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275116"/>
            <a:ext cx="7445829" cy="187743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a:solidFill>
                  <a:srgbClr val="FF0000"/>
                </a:solidFill>
              </a:rPr>
              <a:t>I was one of his students at the University about 10 years ago, I first took a class from him and later became his </a:t>
            </a:r>
            <a:r>
              <a:rPr lang="en-US" sz="2800" dirty="0" smtClean="0">
                <a:solidFill>
                  <a:srgbClr val="FF0000"/>
                </a:solidFill>
              </a:rPr>
              <a:t>assistant.</a:t>
            </a:r>
            <a:endParaRPr lang="en-US" sz="28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74376880"/>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23</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17</a:t>
            </a:r>
            <a:r>
              <a:rPr lang="en-US" sz="3200" dirty="0" smtClean="0">
                <a:solidFill>
                  <a:srgbClr val="008000"/>
                </a:solidFill>
                <a:cs typeface="Aharoni" panose="02010803020104030203" pitchFamily="2" charset="-79"/>
              </a:rPr>
              <a:t>:  </a:t>
            </a:r>
          </a:p>
          <a:p>
            <a:r>
              <a:rPr lang="en-US" sz="3200" dirty="0">
                <a:solidFill>
                  <a:srgbClr val="008000"/>
                </a:solidFill>
              </a:rPr>
              <a:t>Was your relationship with him ever more than professional?</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275116"/>
            <a:ext cx="7445829" cy="187743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a:solidFill>
                  <a:srgbClr val="FF0000"/>
                </a:solidFill>
              </a:rPr>
              <a:t>Yes, but it ended badly and I left the University to become an actress.  I’ve hardly spoken to him since then.</a:t>
            </a:r>
            <a:endParaRPr lang="en-US" sz="28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34940024"/>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24</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18</a:t>
            </a:r>
            <a:r>
              <a:rPr lang="en-US" sz="3200" dirty="0" smtClean="0">
                <a:solidFill>
                  <a:srgbClr val="008000"/>
                </a:solidFill>
                <a:cs typeface="Aharoni" panose="02010803020104030203" pitchFamily="2" charset="-79"/>
              </a:rPr>
              <a:t>:  </a:t>
            </a:r>
          </a:p>
          <a:p>
            <a:r>
              <a:rPr lang="en-US" sz="3200" dirty="0">
                <a:solidFill>
                  <a:srgbClr val="008000"/>
                </a:solidFill>
              </a:rPr>
              <a:t>Did you have a sexual relationship with him to get better grades?</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Of course not.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7935617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25</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19</a:t>
            </a:r>
            <a:r>
              <a:rPr lang="en-US" sz="3200" dirty="0" smtClean="0">
                <a:solidFill>
                  <a:srgbClr val="008000"/>
                </a:solidFill>
                <a:cs typeface="Aharoni" panose="02010803020104030203" pitchFamily="2" charset="-79"/>
              </a:rPr>
              <a:t>:  </a:t>
            </a:r>
          </a:p>
          <a:p>
            <a:r>
              <a:rPr lang="en-US" sz="3200" dirty="0">
                <a:solidFill>
                  <a:srgbClr val="008000"/>
                </a:solidFill>
              </a:rPr>
              <a:t>What was Professor Plum doing before he arrived at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have no idea</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33785007"/>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26</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20</a:t>
            </a:r>
            <a:r>
              <a:rPr lang="en-US" sz="3200" dirty="0" smtClean="0">
                <a:solidFill>
                  <a:srgbClr val="008000"/>
                </a:solidFill>
                <a:cs typeface="Aharoni" panose="02010803020104030203" pitchFamily="2" charset="-79"/>
              </a:rPr>
              <a:t>:  </a:t>
            </a:r>
          </a:p>
          <a:p>
            <a:r>
              <a:rPr lang="en-US" sz="3200" dirty="0">
                <a:solidFill>
                  <a:srgbClr val="008000"/>
                </a:solidFill>
              </a:rPr>
              <a:t>Who else attended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Lots of community leaders and political types, including Patty’s husband Mayor Peacock</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2385198"/>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21</a:t>
            </a:r>
            <a:r>
              <a:rPr lang="en-US" sz="3200" dirty="0" smtClean="0">
                <a:solidFill>
                  <a:srgbClr val="008000"/>
                </a:solidFill>
                <a:cs typeface="Aharoni" panose="02010803020104030203" pitchFamily="2" charset="-79"/>
              </a:rPr>
              <a:t>:  </a:t>
            </a:r>
          </a:p>
          <a:p>
            <a:r>
              <a:rPr lang="en-US" sz="3200" dirty="0" smtClean="0">
                <a:solidFill>
                  <a:srgbClr val="008000"/>
                </a:solidFill>
              </a:rPr>
              <a:t>Did anything interesting happen at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a:t>
            </a:r>
            <a:r>
              <a:rPr lang="en-US" sz="3200" dirty="0" smtClean="0">
                <a:solidFill>
                  <a:srgbClr val="FF0000"/>
                </a:solidFill>
              </a:rPr>
              <a:t>don’t know what you mean.</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4586230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28</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22</a:t>
            </a:r>
            <a:r>
              <a:rPr lang="en-US" sz="3200" dirty="0" smtClean="0">
                <a:solidFill>
                  <a:srgbClr val="008000"/>
                </a:solidFill>
                <a:cs typeface="Aharoni" panose="02010803020104030203" pitchFamily="2" charset="-79"/>
              </a:rPr>
              <a:t>:  </a:t>
            </a:r>
          </a:p>
          <a:p>
            <a:r>
              <a:rPr lang="en-US" sz="3200" dirty="0" smtClean="0">
                <a:solidFill>
                  <a:srgbClr val="008000"/>
                </a:solidFill>
              </a:rPr>
              <a:t>Did you observe any interaction between Mrs. Peacock and the Accused during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a:t>
            </a:r>
            <a:r>
              <a:rPr lang="en-US" sz="3200" dirty="0" smtClean="0">
                <a:solidFill>
                  <a:srgbClr val="FF0000"/>
                </a:solidFill>
              </a:rPr>
              <a:t>did.</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75796236"/>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29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23</a:t>
            </a:r>
            <a:r>
              <a:rPr lang="en-US" sz="3200" dirty="0" smtClean="0">
                <a:solidFill>
                  <a:srgbClr val="008000"/>
                </a:solidFill>
                <a:cs typeface="Aharoni" panose="02010803020104030203" pitchFamily="2" charset="-79"/>
              </a:rPr>
              <a:t>:  </a:t>
            </a:r>
          </a:p>
          <a:p>
            <a:r>
              <a:rPr lang="en-US" sz="3200" dirty="0" smtClean="0">
                <a:solidFill>
                  <a:srgbClr val="008000"/>
                </a:solidFill>
              </a:rPr>
              <a:t>What did you observe?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saw them in the corner having a very animated conversation…I could not hear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644402402"/>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SCENARIO (1)</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a:t>
            </a:fld>
            <a:endParaRPr lang="en-US" dirty="0">
              <a:solidFill>
                <a:schemeClr val="bg2"/>
              </a:solidFill>
            </a:endParaRPr>
          </a:p>
        </p:txBody>
      </p:sp>
      <p:sp>
        <p:nvSpPr>
          <p:cNvPr id="5" name="Rectangle 4"/>
          <p:cNvSpPr/>
          <p:nvPr/>
        </p:nvSpPr>
        <p:spPr>
          <a:xfrm>
            <a:off x="235994" y="1423065"/>
            <a:ext cx="8777377" cy="5016758"/>
          </a:xfrm>
          <a:prstGeom prst="rect">
            <a:avLst/>
          </a:prstGeom>
        </p:spPr>
        <p:txBody>
          <a:bodyPr wrap="square">
            <a:spAutoFit/>
          </a:bodyPr>
          <a:lstStyle/>
          <a:p>
            <a:pPr algn="l"/>
            <a:r>
              <a:rPr lang="en-US" dirty="0"/>
              <a:t>On the night of 2 February there was a party at the palatial estate of Patty Peacock, a wealthy socialite and estranged wife of the mayor, Sam Peacock.  Patty and Sam have lived apart for a number of years, but have not divorced.  Patty supported Sam’s opponent in the last election.  Sam was at the party that night</a:t>
            </a:r>
            <a:r>
              <a:rPr lang="en-US" dirty="0" smtClean="0"/>
              <a:t>.</a:t>
            </a:r>
          </a:p>
          <a:p>
            <a:pPr algn="l"/>
            <a:endParaRPr lang="en-US" b="0" dirty="0">
              <a:latin typeface="+mn-lt"/>
              <a:cs typeface="Aharoni" panose="02010803020104030203" pitchFamily="2" charset="-79"/>
            </a:endParaRPr>
          </a:p>
          <a:p>
            <a:pPr algn="l"/>
            <a:r>
              <a:rPr lang="en-US" dirty="0"/>
              <a:t>Sam’s “secret” newest girlfriend is Stacey Scarlett, who also happens to be Patty Peacock’s lifelong friend.  Though a “secret,” the relationship has recently been the main subject in the local rumor mill.  Stacey Scarlett was at the party that night.</a:t>
            </a:r>
          </a:p>
          <a:p>
            <a:pPr algn="l"/>
            <a:endParaRPr lang="en-US" b="0" dirty="0">
              <a:latin typeface="+mn-lt"/>
              <a:cs typeface="Aharoni" panose="02010803020104030203" pitchFamily="2" charset="-79"/>
            </a:endParaRPr>
          </a:p>
          <a:p>
            <a:pPr algn="l"/>
            <a:r>
              <a:rPr lang="en-US" dirty="0"/>
              <a:t>Professor Peter Plum was also at the party that night.  He and Patty Peacock are in a relationship that has grown very serious … in fact, they recently visited a lawyer to discuss moving the Peacock divorce forward and to change Patty Peacock’s will, insurance, and property holdings to now include Professor Plum as beneficiary. </a:t>
            </a:r>
            <a:endParaRPr lang="en-US" b="0" dirty="0" smtClean="0">
              <a:latin typeface="Arial Black" panose="020B0A04020102020204" pitchFamily="34" charset="0"/>
              <a:cs typeface="Aharoni" panose="02010803020104030203" pitchFamily="2" charset="-79"/>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738845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30</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24</a:t>
            </a:r>
            <a:r>
              <a:rPr lang="en-US" sz="3200" dirty="0" smtClean="0">
                <a:solidFill>
                  <a:srgbClr val="008000"/>
                </a:solidFill>
                <a:cs typeface="Aharoni" panose="02010803020104030203" pitchFamily="2" charset="-79"/>
              </a:rPr>
              <a:t>:  </a:t>
            </a:r>
          </a:p>
          <a:p>
            <a:r>
              <a:rPr lang="en-US" sz="3200" dirty="0" smtClean="0">
                <a:solidFill>
                  <a:srgbClr val="008000"/>
                </a:solidFill>
              </a:rPr>
              <a:t>Was Mrs. Peacock mad at Professor Plum during that conversation?</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56276407"/>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31</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25</a:t>
            </a:r>
            <a:r>
              <a:rPr lang="en-US" sz="3200" dirty="0" smtClean="0">
                <a:solidFill>
                  <a:srgbClr val="008000"/>
                </a:solidFill>
                <a:cs typeface="Aharoni" panose="02010803020104030203" pitchFamily="2" charset="-79"/>
              </a:rPr>
              <a:t>:  </a:t>
            </a:r>
          </a:p>
          <a:p>
            <a:r>
              <a:rPr lang="en-US" sz="3200" dirty="0" smtClean="0">
                <a:solidFill>
                  <a:srgbClr val="008000"/>
                </a:solidFill>
              </a:rPr>
              <a:t>How do you know that she was mad at Professor Plum during that conversation?</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263241"/>
            <a:ext cx="7445829" cy="1815882"/>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dirty="0" smtClean="0">
                <a:solidFill>
                  <a:srgbClr val="FF0000"/>
                </a:solidFill>
              </a:rPr>
              <a:t>Later she told me that she intended to end the relationship with him and that she had told him that and he called her a bunch of names and said she would regret that decision…and that that made her mad at the time. </a:t>
            </a:r>
            <a:endParaRPr lang="en-US"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6242289"/>
      </p:ext>
    </p:extLst>
  </p:cSld>
  <p:clrMapOvr>
    <a:masterClrMapping/>
  </p:clrMapOvr>
  <mc:AlternateContent xmlns:mc="http://schemas.openxmlformats.org/markup-compatibility/2006" xmlns:p14="http://schemas.microsoft.com/office/powerpoint/2010/main">
    <mc:Choice Requires="p14">
      <p:transition spd="slow" p14:dur="4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32</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26</a:t>
            </a:r>
            <a:r>
              <a:rPr lang="en-US" sz="3200" dirty="0" smtClean="0">
                <a:solidFill>
                  <a:srgbClr val="008000"/>
                </a:solidFill>
                <a:cs typeface="Aharoni" panose="02010803020104030203" pitchFamily="2" charset="-79"/>
              </a:rPr>
              <a:t>:  </a:t>
            </a:r>
          </a:p>
          <a:p>
            <a:r>
              <a:rPr lang="en-US" sz="3200" dirty="0" smtClean="0">
                <a:solidFill>
                  <a:srgbClr val="008000"/>
                </a:solidFill>
              </a:rPr>
              <a:t>Let me ask you this to clarify, when she told you this, what was her demeanor?</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She was calm, matter-of-fact about it; she laughed about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23951073"/>
      </p:ext>
    </p:extLst>
  </p:cSld>
  <p:clrMapOvr>
    <a:masterClrMapping/>
  </p:clrMapOvr>
  <mc:AlternateContent xmlns:mc="http://schemas.openxmlformats.org/markup-compatibility/2006" xmlns:p14="http://schemas.microsoft.com/office/powerpoint/2010/main">
    <mc:Choice Requires="p14">
      <p:transition spd="slow" p14:dur="5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33</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27</a:t>
            </a:r>
            <a:r>
              <a:rPr lang="en-US" sz="3200" dirty="0" smtClean="0">
                <a:solidFill>
                  <a:srgbClr val="008000"/>
                </a:solidFill>
                <a:cs typeface="Aharoni" panose="02010803020104030203" pitchFamily="2" charset="-79"/>
              </a:rPr>
              <a:t>:  </a:t>
            </a:r>
          </a:p>
          <a:p>
            <a:r>
              <a:rPr lang="en-US" sz="3200" dirty="0" smtClean="0">
                <a:solidFill>
                  <a:srgbClr val="008000"/>
                </a:solidFill>
              </a:rPr>
              <a:t>So let me ask again, what did she tell you about her conversation with Professor Plum?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endParaRPr lang="en-US" sz="3200" dirty="0" smtClean="0">
              <a:solidFill>
                <a:srgbClr val="FF0000"/>
              </a:solidFill>
              <a:cs typeface="Aharoni" panose="02010803020104030203" pitchFamily="2" charset="-79"/>
            </a:endParaRPr>
          </a:p>
          <a:p>
            <a:r>
              <a:rPr lang="en-US" sz="3200" dirty="0" smtClean="0">
                <a:solidFill>
                  <a:srgbClr val="FF0000"/>
                </a:solidFill>
                <a:cs typeface="Aharoni" panose="02010803020104030203" pitchFamily="2" charset="-79"/>
              </a:rPr>
              <a:t>Just like I said a minute ago</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545930880"/>
      </p:ext>
    </p:extLst>
  </p:cSld>
  <p:clrMapOvr>
    <a:masterClrMapping/>
  </p:clrMapOvr>
  <mc:AlternateContent xmlns:mc="http://schemas.openxmlformats.org/markup-compatibility/2006" xmlns:p14="http://schemas.microsoft.com/office/powerpoint/2010/main">
    <mc:Choice Requires="p14">
      <p:transition spd="slow" p14:dur="7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34</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28</a:t>
            </a:r>
            <a:r>
              <a:rPr lang="en-US" sz="3200" dirty="0" smtClean="0">
                <a:solidFill>
                  <a:srgbClr val="008000"/>
                </a:solidFill>
                <a:cs typeface="Aharoni" panose="02010803020104030203" pitchFamily="2" charset="-79"/>
              </a:rPr>
              <a:t>:  </a:t>
            </a:r>
          </a:p>
          <a:p>
            <a:r>
              <a:rPr lang="en-US" sz="3200" dirty="0" smtClean="0">
                <a:solidFill>
                  <a:srgbClr val="008000"/>
                </a:solidFill>
              </a:rPr>
              <a:t>Did you observe Mrs. Peacock interact with her husband during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but I don’t remember any specifics, only that I saw them talking a few times.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08373236"/>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35</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29</a:t>
            </a:r>
            <a:r>
              <a:rPr lang="en-US" sz="3200" dirty="0" smtClean="0">
                <a:solidFill>
                  <a:srgbClr val="008000"/>
                </a:solidFill>
                <a:cs typeface="Aharoni" panose="02010803020104030203" pitchFamily="2" charset="-79"/>
              </a:rPr>
              <a:t>:  </a:t>
            </a:r>
          </a:p>
          <a:p>
            <a:r>
              <a:rPr lang="en-US" sz="3200" dirty="0" smtClean="0">
                <a:solidFill>
                  <a:srgbClr val="008000"/>
                </a:solidFill>
              </a:rPr>
              <a:t>How long have you known Mayor Peacock?</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About as long as I’ve known Patty.</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7786588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36</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30</a:t>
            </a:r>
            <a:r>
              <a:rPr lang="en-US" sz="3200" dirty="0" smtClean="0">
                <a:solidFill>
                  <a:srgbClr val="008000"/>
                </a:solidFill>
                <a:cs typeface="Aharoni" panose="02010803020104030203" pitchFamily="2" charset="-79"/>
              </a:rPr>
              <a:t>:  </a:t>
            </a:r>
          </a:p>
          <a:p>
            <a:r>
              <a:rPr lang="en-US" sz="3200" dirty="0" smtClean="0">
                <a:solidFill>
                  <a:srgbClr val="008000"/>
                </a:solidFill>
              </a:rPr>
              <a:t>Are you and Mayor Peacock an item?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That’s none of your business.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20437599"/>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31</a:t>
            </a:r>
            <a:r>
              <a:rPr lang="en-US" sz="3200" dirty="0" smtClean="0">
                <a:solidFill>
                  <a:srgbClr val="008000"/>
                </a:solidFill>
                <a:cs typeface="Aharoni" panose="02010803020104030203" pitchFamily="2" charset="-79"/>
              </a:rPr>
              <a:t>:  </a:t>
            </a:r>
          </a:p>
          <a:p>
            <a:r>
              <a:rPr lang="en-US" sz="3200" dirty="0" smtClean="0">
                <a:solidFill>
                  <a:srgbClr val="008000"/>
                </a:solidFill>
              </a:rPr>
              <a:t>Where in the house was the party taking place?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Mainly in the library, which is very very large, and for a while out on the deck just outside the library.</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07618630"/>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38</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32</a:t>
            </a:r>
            <a:r>
              <a:rPr lang="en-US" sz="3200" dirty="0" smtClean="0">
                <a:solidFill>
                  <a:srgbClr val="008000"/>
                </a:solidFill>
                <a:cs typeface="Aharoni" panose="02010803020104030203" pitchFamily="2" charset="-79"/>
              </a:rPr>
              <a:t>:  </a:t>
            </a:r>
          </a:p>
          <a:p>
            <a:r>
              <a:rPr lang="en-US" sz="3200" dirty="0" smtClean="0">
                <a:solidFill>
                  <a:srgbClr val="008000"/>
                </a:solidFill>
              </a:rPr>
              <a:t>What were you doing during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Same as everyone else, listening to the band, talking with friends, eating and drinking.</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554808962"/>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39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33</a:t>
            </a:r>
            <a:r>
              <a:rPr lang="en-US" sz="3200" dirty="0" smtClean="0">
                <a:solidFill>
                  <a:srgbClr val="008000"/>
                </a:solidFill>
                <a:cs typeface="Aharoni" panose="02010803020104030203" pitchFamily="2" charset="-79"/>
              </a:rPr>
              <a:t>:  </a:t>
            </a:r>
          </a:p>
          <a:p>
            <a:r>
              <a:rPr lang="en-US" sz="3200" dirty="0" smtClean="0">
                <a:solidFill>
                  <a:srgbClr val="008000"/>
                </a:solidFill>
              </a:rPr>
              <a:t>What kind of drinking?</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Mixed drinks and wine…there was an open bar and most everyone was taking advantage.</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6123922"/>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SCENARIO (2)</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a:t>
            </a:fld>
            <a:endParaRPr lang="en-US" dirty="0">
              <a:solidFill>
                <a:schemeClr val="bg2"/>
              </a:solidFill>
            </a:endParaRPr>
          </a:p>
        </p:txBody>
      </p:sp>
      <p:sp>
        <p:nvSpPr>
          <p:cNvPr id="5" name="Rectangle 4"/>
          <p:cNvSpPr/>
          <p:nvPr/>
        </p:nvSpPr>
        <p:spPr>
          <a:xfrm>
            <a:off x="235994" y="1423065"/>
            <a:ext cx="8777377" cy="3477875"/>
          </a:xfrm>
          <a:prstGeom prst="rect">
            <a:avLst/>
          </a:prstGeom>
        </p:spPr>
        <p:txBody>
          <a:bodyPr wrap="square">
            <a:spAutoFit/>
          </a:bodyPr>
          <a:lstStyle/>
          <a:p>
            <a:pPr algn="l"/>
            <a:r>
              <a:rPr lang="en-US" dirty="0"/>
              <a:t>The party was well attended and continued early in the morning … with alcohol flowing freely.  During the party, all the relationships came to a head and there was much drama, yelling and screaming, and threats.  At 2 a.m. the party came to an end and the guests began to leave—including Sam and Professor Plum.  At approximately 2:10 a.m. there was a scream from a back bedroom and a number of the staff cleaning up the library and the kitchen ran to the other side of the house to investigate.  They threw open the bedroom door and saw Stacey Scarlett sitting on the floor, holding the limp body of Patty Peacock – Patty had blood all over her head and was not moving, but it appeared that Patty was saying something to Stacey … and then Patty died.</a:t>
            </a:r>
            <a:endParaRPr lang="en-US" b="0" dirty="0" smtClean="0">
              <a:latin typeface="Arial Black" panose="020B0A04020102020204" pitchFamily="34" charset="0"/>
              <a:cs typeface="Aharoni" panose="02010803020104030203" pitchFamily="2" charset="-79"/>
            </a:endParaRPr>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7283609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40</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34</a:t>
            </a:r>
            <a:r>
              <a:rPr lang="en-US" sz="3200" dirty="0" smtClean="0">
                <a:solidFill>
                  <a:srgbClr val="008000"/>
                </a:solidFill>
                <a:cs typeface="Aharoni" panose="02010803020104030203" pitchFamily="2" charset="-79"/>
              </a:rPr>
              <a:t>:  </a:t>
            </a:r>
          </a:p>
          <a:p>
            <a:r>
              <a:rPr lang="en-US" sz="3200" dirty="0" smtClean="0">
                <a:solidFill>
                  <a:srgbClr val="008000"/>
                </a:solidFill>
              </a:rPr>
              <a:t>How much did you have to drink that night?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A lot, but I don’t think I was drunk.</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51805168"/>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35</a:t>
            </a:r>
            <a:r>
              <a:rPr lang="en-US" sz="3200" dirty="0" smtClean="0">
                <a:solidFill>
                  <a:srgbClr val="008000"/>
                </a:solidFill>
                <a:cs typeface="Aharoni" panose="02010803020104030203" pitchFamily="2" charset="-79"/>
              </a:rPr>
              <a:t>:  </a:t>
            </a:r>
          </a:p>
          <a:p>
            <a:r>
              <a:rPr lang="en-US" sz="3200" dirty="0" smtClean="0">
                <a:solidFill>
                  <a:srgbClr val="008000"/>
                </a:solidFill>
              </a:rPr>
              <a:t>Was Professor Plum drunk?</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I’m not sure what you mean.</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7661130"/>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42</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36</a:t>
            </a:r>
            <a:r>
              <a:rPr lang="en-US" sz="3200" dirty="0" smtClean="0">
                <a:solidFill>
                  <a:srgbClr val="008000"/>
                </a:solidFill>
                <a:cs typeface="Aharoni" panose="02010803020104030203" pitchFamily="2" charset="-79"/>
              </a:rPr>
              <a:t>:  </a:t>
            </a:r>
          </a:p>
          <a:p>
            <a:r>
              <a:rPr lang="en-US" sz="3200" dirty="0" smtClean="0">
                <a:solidFill>
                  <a:srgbClr val="008000"/>
                </a:solidFill>
              </a:rPr>
              <a:t>How much alcohol did you see Professor Plum drink that night?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don’t remember.</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766113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43</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37</a:t>
            </a:r>
            <a:r>
              <a:rPr lang="en-US" sz="3200" dirty="0" smtClean="0">
                <a:solidFill>
                  <a:srgbClr val="008000"/>
                </a:solidFill>
                <a:cs typeface="Aharoni" panose="02010803020104030203" pitchFamily="2" charset="-79"/>
              </a:rPr>
              <a:t>:  </a:t>
            </a:r>
          </a:p>
          <a:p>
            <a:r>
              <a:rPr lang="en-US" sz="3200" dirty="0" smtClean="0">
                <a:solidFill>
                  <a:srgbClr val="008000"/>
                </a:solidFill>
              </a:rPr>
              <a:t>Were you able to observe him over the course of the night?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766113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44</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38</a:t>
            </a:r>
            <a:r>
              <a:rPr lang="en-US" sz="3200" dirty="0" smtClean="0">
                <a:solidFill>
                  <a:srgbClr val="008000"/>
                </a:solidFill>
                <a:cs typeface="Aharoni" panose="02010803020104030203" pitchFamily="2" charset="-79"/>
              </a:rPr>
              <a:t>:  </a:t>
            </a:r>
          </a:p>
          <a:p>
            <a:r>
              <a:rPr lang="en-US" sz="3200" dirty="0" smtClean="0">
                <a:solidFill>
                  <a:srgbClr val="008000"/>
                </a:solidFill>
              </a:rPr>
              <a:t>Did he appear drunk to you?</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Probably.</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933774321"/>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45</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39</a:t>
            </a:r>
            <a:r>
              <a:rPr lang="en-US" sz="3200" dirty="0" smtClean="0">
                <a:solidFill>
                  <a:srgbClr val="008000"/>
                </a:solidFill>
                <a:cs typeface="Aharoni" panose="02010803020104030203" pitchFamily="2" charset="-79"/>
              </a:rPr>
              <a:t>:  </a:t>
            </a:r>
          </a:p>
          <a:p>
            <a:r>
              <a:rPr lang="en-US" sz="3200" dirty="0" smtClean="0">
                <a:solidFill>
                  <a:srgbClr val="008000"/>
                </a:solidFill>
              </a:rPr>
              <a:t>Were you able to interact with Mrs. Peacock during the party?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we chatted now and again and she and I worked with the staff to ensure that the party was a succes</a:t>
            </a:r>
            <a:r>
              <a:rPr lang="en-US" sz="3200" dirty="0">
                <a:solidFill>
                  <a:srgbClr val="FF0000"/>
                </a:solidFill>
              </a:rPr>
              <a:t>s</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80277958"/>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46</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40</a:t>
            </a:r>
            <a:r>
              <a:rPr lang="en-US" sz="3200" dirty="0" smtClean="0">
                <a:solidFill>
                  <a:srgbClr val="008000"/>
                </a:solidFill>
                <a:cs typeface="Aharoni" panose="02010803020104030203" pitchFamily="2" charset="-79"/>
              </a:rPr>
              <a:t>:  </a:t>
            </a:r>
          </a:p>
          <a:p>
            <a:r>
              <a:rPr lang="en-US" sz="3200" dirty="0" smtClean="0">
                <a:solidFill>
                  <a:srgbClr val="008000"/>
                </a:solidFill>
              </a:rPr>
              <a:t>Did you notice anything unusual about her demeanor that night?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she seemed like very nervous all night.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75412878"/>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41</a:t>
            </a:r>
            <a:r>
              <a:rPr lang="en-US" sz="3200" dirty="0" smtClean="0">
                <a:solidFill>
                  <a:srgbClr val="008000"/>
                </a:solidFill>
                <a:cs typeface="Aharoni" panose="02010803020104030203" pitchFamily="2" charset="-79"/>
              </a:rPr>
              <a:t>:  </a:t>
            </a:r>
          </a:p>
          <a:p>
            <a:r>
              <a:rPr lang="en-US" sz="3200" dirty="0" smtClean="0">
                <a:solidFill>
                  <a:srgbClr val="008000"/>
                </a:solidFill>
              </a:rPr>
              <a:t>Was she afraid of the Accused, Professor Plum?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think so.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7541287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48</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42</a:t>
            </a:r>
            <a:r>
              <a:rPr lang="en-US" sz="3200" dirty="0" smtClean="0">
                <a:solidFill>
                  <a:srgbClr val="008000"/>
                </a:solidFill>
                <a:cs typeface="Aharoni" panose="02010803020104030203" pitchFamily="2" charset="-79"/>
              </a:rPr>
              <a:t>:  </a:t>
            </a:r>
          </a:p>
          <a:p>
            <a:r>
              <a:rPr lang="en-US" sz="3200" dirty="0" smtClean="0">
                <a:solidFill>
                  <a:srgbClr val="008000"/>
                </a:solidFill>
              </a:rPr>
              <a:t>Did she tell you that she was afraid of the Accused, Professor Plum?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she did.</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39054482"/>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49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43</a:t>
            </a:r>
            <a:r>
              <a:rPr lang="en-US" sz="3200" dirty="0" smtClean="0">
                <a:solidFill>
                  <a:srgbClr val="008000"/>
                </a:solidFill>
                <a:cs typeface="Aharoni" panose="02010803020104030203" pitchFamily="2" charset="-79"/>
              </a:rPr>
              <a:t>:  </a:t>
            </a:r>
          </a:p>
          <a:p>
            <a:r>
              <a:rPr lang="en-US" sz="3200" dirty="0" smtClean="0">
                <a:solidFill>
                  <a:srgbClr val="008000"/>
                </a:solidFill>
              </a:rPr>
              <a:t>How did the party come to an end?</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87743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800" dirty="0" smtClean="0">
                <a:solidFill>
                  <a:srgbClr val="FF0000"/>
                </a:solidFill>
              </a:rPr>
              <a:t>Patty announced that it was 2 am and she was going to bed, she thanked everyone for coming and told them to drive safe.</a:t>
            </a:r>
            <a:endParaRPr lang="en-US" sz="28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27419073"/>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SCENARIO (3)</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a:t>
            </a:fld>
            <a:endParaRPr lang="en-US" dirty="0">
              <a:solidFill>
                <a:schemeClr val="bg2"/>
              </a:solidFill>
            </a:endParaRPr>
          </a:p>
        </p:txBody>
      </p:sp>
      <p:sp>
        <p:nvSpPr>
          <p:cNvPr id="5" name="Rectangle 4"/>
          <p:cNvSpPr/>
          <p:nvPr/>
        </p:nvSpPr>
        <p:spPr>
          <a:xfrm>
            <a:off x="235994" y="1423065"/>
            <a:ext cx="8777377" cy="5016758"/>
          </a:xfrm>
          <a:prstGeom prst="rect">
            <a:avLst/>
          </a:prstGeom>
        </p:spPr>
        <p:txBody>
          <a:bodyPr wrap="square">
            <a:spAutoFit/>
          </a:bodyPr>
          <a:lstStyle/>
          <a:p>
            <a:pPr algn="l"/>
            <a:r>
              <a:rPr lang="en-US" dirty="0"/>
              <a:t>The police investigated and determined that Patty had died from blunt force trauma.  Through scientific analysis they determined that she had been stuck by a pipe wrench, though a pipe wrench was never found.  They did discover an unlocked tool box in the bed of Professor Plum’s truck, but there was no pipe wrench in it.  Stacey told the police that she heard the scream, came running and found Patty lying on the floor covered in blood; she scooped Patty up in her arms and tried to revive her; Patty leaned in and whispered to her “it was him” … and then died.  Stacey said a side door to the bedroom was open and she saw a figure in the dark running away, someone about 5’10” tall and 170-190 pounds, but could not identify who it was – a description that matches both Sam Peacock and Professor Plum.  A moment after seeing that person disappear she heard tires squeal and saw a truck leave the area at a high speed.  She could only remember the first four numbers/letters of the license plate “1A43.”  Professor Plum’s truck’s license plate was “1A98 RRR</a:t>
            </a:r>
            <a:r>
              <a:rPr lang="en-US" dirty="0" smtClean="0"/>
              <a:t>.”</a:t>
            </a:r>
            <a:endParaRPr lang="en-US" dirty="0"/>
          </a:p>
        </p:txBody>
      </p:sp>
      <p:sp>
        <p:nvSpPr>
          <p:cNvPr id="6" name="TextBox 5"/>
          <p:cNvSpPr txBox="1"/>
          <p:nvPr/>
        </p:nvSpPr>
        <p:spPr>
          <a:xfrm>
            <a:off x="7111341" y="6537225"/>
            <a:ext cx="2032659"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296340107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50</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44</a:t>
            </a:r>
            <a:r>
              <a:rPr lang="en-US" sz="3200" dirty="0" smtClean="0">
                <a:solidFill>
                  <a:srgbClr val="008000"/>
                </a:solidFill>
                <a:cs typeface="Aharoni" panose="02010803020104030203" pitchFamily="2" charset="-79"/>
              </a:rPr>
              <a:t>:  </a:t>
            </a:r>
          </a:p>
          <a:p>
            <a:r>
              <a:rPr lang="en-US" sz="3200" dirty="0" smtClean="0">
                <a:solidFill>
                  <a:srgbClr val="008000"/>
                </a:solidFill>
              </a:rPr>
              <a:t>Did you see where she went?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She left the library, I assume she went to her bedroom like she said she was going to do.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206743371"/>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45</a:t>
            </a:r>
            <a:r>
              <a:rPr lang="en-US" sz="3200" dirty="0" smtClean="0">
                <a:solidFill>
                  <a:srgbClr val="008000"/>
                </a:solidFill>
                <a:cs typeface="Aharoni" panose="02010803020104030203" pitchFamily="2" charset="-79"/>
              </a:rPr>
              <a:t>:  </a:t>
            </a:r>
          </a:p>
          <a:p>
            <a:r>
              <a:rPr lang="en-US" sz="3200" dirty="0" smtClean="0">
                <a:solidFill>
                  <a:srgbClr val="008000"/>
                </a:solidFill>
              </a:rPr>
              <a:t>Did you see Professor Plum leave?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No.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6848541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52</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46</a:t>
            </a:r>
            <a:r>
              <a:rPr lang="en-US" sz="3200" dirty="0" smtClean="0">
                <a:solidFill>
                  <a:srgbClr val="008000"/>
                </a:solidFill>
                <a:cs typeface="Aharoni" panose="02010803020104030203" pitchFamily="2" charset="-79"/>
              </a:rPr>
              <a:t>:  </a:t>
            </a:r>
          </a:p>
          <a:p>
            <a:r>
              <a:rPr lang="en-US" sz="3200" dirty="0" smtClean="0">
                <a:solidFill>
                  <a:srgbClr val="008000"/>
                </a:solidFill>
              </a:rPr>
              <a:t>Where was Professor Plum at this point?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don’t know.</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6848541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53</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47</a:t>
            </a:r>
            <a:r>
              <a:rPr lang="en-US" sz="3200" dirty="0" smtClean="0">
                <a:solidFill>
                  <a:srgbClr val="008000"/>
                </a:solidFill>
                <a:cs typeface="Aharoni" panose="02010803020104030203" pitchFamily="2" charset="-79"/>
              </a:rPr>
              <a:t>:  </a:t>
            </a:r>
          </a:p>
          <a:p>
            <a:r>
              <a:rPr lang="en-US" sz="3200" dirty="0" smtClean="0">
                <a:solidFill>
                  <a:srgbClr val="008000"/>
                </a:solidFill>
              </a:rPr>
              <a:t>What was he doing?</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He was killing Patty.</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4597182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54</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48</a:t>
            </a:r>
            <a:r>
              <a:rPr lang="en-US" sz="3200" dirty="0" smtClean="0">
                <a:solidFill>
                  <a:srgbClr val="008000"/>
                </a:solidFill>
                <a:cs typeface="Aharoni" panose="02010803020104030203" pitchFamily="2" charset="-79"/>
              </a:rPr>
              <a:t>:  </a:t>
            </a:r>
          </a:p>
          <a:p>
            <a:r>
              <a:rPr lang="en-US" sz="3200" dirty="0" smtClean="0">
                <a:solidFill>
                  <a:srgbClr val="008000"/>
                </a:solidFill>
              </a:rPr>
              <a:t>What did you do as everyone was starting to leave?</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I had told her I would stay for a bit and make sure the staff was cleaning up the mess. About 10 minutes after everyone left I went to her bedroom to let her know I was going to leave.</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51979915"/>
      </p:ext>
    </p:extLst>
  </p:cSld>
  <p:clrMapOvr>
    <a:masterClrMapping/>
  </p:clrMapOvr>
  <mc:AlternateContent xmlns:mc="http://schemas.openxmlformats.org/markup-compatibility/2006" xmlns:p14="http://schemas.microsoft.com/office/powerpoint/2010/main">
    <mc:Choice Requires="p14">
      <p:transition spd="slow" p14:dur="4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55</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49</a:t>
            </a:r>
            <a:r>
              <a:rPr lang="en-US" sz="3200" dirty="0" smtClean="0">
                <a:solidFill>
                  <a:srgbClr val="008000"/>
                </a:solidFill>
                <a:cs typeface="Aharoni" panose="02010803020104030203" pitchFamily="2" charset="-79"/>
              </a:rPr>
              <a:t>:  </a:t>
            </a:r>
          </a:p>
          <a:p>
            <a:r>
              <a:rPr lang="en-US" sz="3200" dirty="0" smtClean="0">
                <a:solidFill>
                  <a:srgbClr val="008000"/>
                </a:solidFill>
              </a:rPr>
              <a:t>What happened next?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heard what I thought was a scream and then a door slam.</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586701720"/>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56</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50</a:t>
            </a:r>
            <a:r>
              <a:rPr lang="en-US" sz="3200" dirty="0" smtClean="0">
                <a:solidFill>
                  <a:srgbClr val="008000"/>
                </a:solidFill>
                <a:cs typeface="Aharoni" panose="02010803020104030203" pitchFamily="2" charset="-79"/>
              </a:rPr>
              <a:t>:  </a:t>
            </a:r>
          </a:p>
          <a:p>
            <a:r>
              <a:rPr lang="en-US" sz="3200" dirty="0" smtClean="0">
                <a:solidFill>
                  <a:srgbClr val="008000"/>
                </a:solidFill>
              </a:rPr>
              <a:t>What did you do?</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2062103"/>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I continued to her bedroom and knocked on the door; there was no answer so I knocked again; when she didn’t answer I opened the door and looked in.</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060725377"/>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51</a:t>
            </a:r>
            <a:r>
              <a:rPr lang="en-US" sz="3200" dirty="0" smtClean="0">
                <a:solidFill>
                  <a:srgbClr val="008000"/>
                </a:solidFill>
                <a:cs typeface="Aharoni" panose="02010803020104030203" pitchFamily="2" charset="-79"/>
              </a:rPr>
              <a:t>:  </a:t>
            </a:r>
          </a:p>
          <a:p>
            <a:r>
              <a:rPr lang="en-US" sz="3200" dirty="0" smtClean="0">
                <a:solidFill>
                  <a:srgbClr val="008000"/>
                </a:solidFill>
              </a:rPr>
              <a:t>What was Professor Plum doing at this point?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can only guess.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92961712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58</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52</a:t>
            </a:r>
            <a:r>
              <a:rPr lang="en-US" sz="3200" dirty="0" smtClean="0">
                <a:solidFill>
                  <a:srgbClr val="008000"/>
                </a:solidFill>
                <a:cs typeface="Aharoni" panose="02010803020104030203" pitchFamily="2" charset="-79"/>
              </a:rPr>
              <a:t>:  </a:t>
            </a:r>
          </a:p>
          <a:p>
            <a:r>
              <a:rPr lang="en-US" sz="3200" dirty="0" smtClean="0">
                <a:solidFill>
                  <a:srgbClr val="008000"/>
                </a:solidFill>
              </a:rPr>
              <a:t>What did you see when you looked into the bedroom?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692771"/>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The lights were on and I saw Patty laying on the floor and blood coming from some kind of head wound.</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877821064"/>
      </p:ext>
    </p:extLst>
  </p:cSld>
  <p:clrMapOvr>
    <a:masterClrMapping/>
  </p:clrMapOvr>
  <mc:AlternateContent xmlns:mc="http://schemas.openxmlformats.org/markup-compatibility/2006" xmlns:p14="http://schemas.microsoft.com/office/powerpoint/2010/main">
    <mc:Choice Requires="p14">
      <p:transition spd="slow" p14:dur="4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59</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53</a:t>
            </a:r>
            <a:r>
              <a:rPr lang="en-US" sz="3200" dirty="0" smtClean="0">
                <a:solidFill>
                  <a:srgbClr val="008000"/>
                </a:solidFill>
                <a:cs typeface="Aharoni" panose="02010803020104030203" pitchFamily="2" charset="-79"/>
              </a:rPr>
              <a:t>:  </a:t>
            </a:r>
          </a:p>
          <a:p>
            <a:r>
              <a:rPr lang="en-US" sz="3200" dirty="0" smtClean="0">
                <a:solidFill>
                  <a:srgbClr val="008000"/>
                </a:solidFill>
              </a:rPr>
              <a:t>From what you observed, tell us what was medically wrong with Mrs. Peacock.</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assumed she was bleeding to death.</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611716396"/>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dirty="0" smtClean="0">
                <a:latin typeface="Aharoni" panose="02010803020104030203" pitchFamily="2" charset="-79"/>
                <a:cs typeface="Aharoni" panose="02010803020104030203" pitchFamily="2" charset="-79"/>
              </a:rPr>
              <a:t>SCENARIO (4)</a:t>
            </a:r>
            <a:endParaRPr lang="en-US"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a:t>
            </a:fld>
            <a:endParaRPr lang="en-US" dirty="0">
              <a:solidFill>
                <a:schemeClr val="bg2"/>
              </a:solidFill>
            </a:endParaRPr>
          </a:p>
        </p:txBody>
      </p:sp>
      <p:sp>
        <p:nvSpPr>
          <p:cNvPr id="5" name="Rectangle 4"/>
          <p:cNvSpPr/>
          <p:nvPr/>
        </p:nvSpPr>
        <p:spPr>
          <a:xfrm>
            <a:off x="235994" y="1423065"/>
            <a:ext cx="8777377" cy="4708981"/>
          </a:xfrm>
          <a:prstGeom prst="rect">
            <a:avLst/>
          </a:prstGeom>
        </p:spPr>
        <p:txBody>
          <a:bodyPr wrap="square">
            <a:spAutoFit/>
          </a:bodyPr>
          <a:lstStyle/>
          <a:p>
            <a:pPr algn="l"/>
            <a:r>
              <a:rPr lang="en-US" dirty="0"/>
              <a:t>Professor Plum is accused of killing Patty Peacock with a pipe wrench in the bedroom</a:t>
            </a:r>
            <a:r>
              <a:rPr lang="en-US" dirty="0" smtClean="0"/>
              <a:t>.</a:t>
            </a:r>
          </a:p>
          <a:p>
            <a:pPr algn="l"/>
            <a:endParaRPr lang="en-US" dirty="0"/>
          </a:p>
          <a:p>
            <a:pPr algn="l"/>
            <a:endParaRPr lang="en-US" dirty="0" smtClean="0"/>
          </a:p>
          <a:p>
            <a:pPr algn="l"/>
            <a:endParaRPr lang="en-US" dirty="0"/>
          </a:p>
          <a:p>
            <a:pPr algn="l"/>
            <a:endParaRPr lang="en-US" dirty="0" smtClean="0"/>
          </a:p>
          <a:p>
            <a:pPr algn="l"/>
            <a:endParaRPr lang="en-US" dirty="0" smtClean="0"/>
          </a:p>
          <a:p>
            <a:pPr algn="l"/>
            <a:r>
              <a:rPr lang="en-US" dirty="0" smtClean="0"/>
              <a:t>Judge: “Government, call you first witness.”</a:t>
            </a:r>
          </a:p>
          <a:p>
            <a:pPr algn="l"/>
            <a:r>
              <a:rPr lang="en-US" dirty="0" smtClean="0"/>
              <a:t>Gov’t:  “The United States calls Ms. Stacey Scarlett”</a:t>
            </a:r>
          </a:p>
          <a:p>
            <a:pPr algn="l"/>
            <a:endParaRPr lang="en-US" dirty="0"/>
          </a:p>
          <a:p>
            <a:pPr algn="l"/>
            <a:endParaRPr lang="en-US" b="0" dirty="0" smtClean="0"/>
          </a:p>
          <a:p>
            <a:pPr algn="l"/>
            <a:endParaRPr lang="en-US" b="0" dirty="0"/>
          </a:p>
          <a:p>
            <a:pPr algn="l"/>
            <a:endParaRPr lang="en-US" b="0" dirty="0" smtClean="0"/>
          </a:p>
          <a:p>
            <a:pPr algn="l"/>
            <a:r>
              <a:rPr lang="en-US" b="0" dirty="0" smtClean="0"/>
              <a:t>[NOTE:  Once you advance to the next slide, the presentation will run automatically to the </a:t>
            </a:r>
            <a:r>
              <a:rPr lang="en-US" b="0" dirty="0" smtClean="0"/>
              <a:t>Summary &amp; Answers].</a:t>
            </a:r>
            <a:endParaRPr lang="en-US" b="0" dirty="0"/>
          </a:p>
        </p:txBody>
      </p:sp>
      <p:sp>
        <p:nvSpPr>
          <p:cNvPr id="6" name="TextBox 5"/>
          <p:cNvSpPr txBox="1"/>
          <p:nvPr/>
        </p:nvSpPr>
        <p:spPr>
          <a:xfrm>
            <a:off x="4641265" y="5750088"/>
            <a:ext cx="4965864" cy="338554"/>
          </a:xfrm>
          <a:prstGeom prst="rect">
            <a:avLst/>
          </a:prstGeom>
          <a:noFill/>
        </p:spPr>
        <p:txBody>
          <a:bodyPr wrap="square" rtlCol="0">
            <a:spAutoFit/>
          </a:bodyPr>
          <a:lstStyle/>
          <a:p>
            <a:r>
              <a:rPr lang="en-US" sz="1600" dirty="0" smtClean="0">
                <a:solidFill>
                  <a:srgbClr val="000066"/>
                </a:solidFill>
                <a:latin typeface="Aharoni" panose="02010803020104030203" pitchFamily="2" charset="-79"/>
                <a:cs typeface="Aharoni" panose="02010803020104030203" pitchFamily="2" charset="-79"/>
              </a:rPr>
              <a:t>Ready, Set, Go [Advance Slide] </a:t>
            </a:r>
            <a:r>
              <a:rPr lang="en-US" sz="1600" dirty="0" smtClean="0">
                <a:solidFill>
                  <a:srgbClr val="000066"/>
                </a:solidFill>
                <a:latin typeface="Aharoni" panose="02010803020104030203" pitchFamily="2" charset="-79"/>
                <a:cs typeface="Aharoni" panose="02010803020104030203" pitchFamily="2" charset="-79"/>
                <a:sym typeface="Wingdings" panose="05000000000000000000" pitchFamily="2" charset="2"/>
              </a:rPr>
              <a:t></a:t>
            </a:r>
            <a:endParaRPr lang="en-US" sz="1600" dirty="0">
              <a:solidFill>
                <a:srgbClr val="000066"/>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39774993"/>
      </p:ext>
    </p:extLst>
  </p:cSld>
  <p:clrMapOvr>
    <a:masterClrMapping/>
  </p:clrMapOvr>
  <mc:AlternateContent xmlns:mc="http://schemas.openxmlformats.org/markup-compatibility/2006" xmlns:p14="http://schemas.microsoft.com/office/powerpoint/2010/main">
    <mc:Choice Requires="p14">
      <p:transition spd="slow" p14:dur="175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60</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54</a:t>
            </a:r>
            <a:r>
              <a:rPr lang="en-US" sz="3200" dirty="0" smtClean="0">
                <a:solidFill>
                  <a:srgbClr val="008000"/>
                </a:solidFill>
                <a:cs typeface="Aharoni" panose="02010803020104030203" pitchFamily="2" charset="-79"/>
              </a:rPr>
              <a:t>:  </a:t>
            </a:r>
          </a:p>
          <a:p>
            <a:r>
              <a:rPr lang="en-US" sz="3200" dirty="0" smtClean="0">
                <a:solidFill>
                  <a:srgbClr val="008000"/>
                </a:solidFill>
              </a:rPr>
              <a:t>What else did you notice about the room?</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A side door to the bedroom was open.</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5779748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55</a:t>
            </a:r>
            <a:r>
              <a:rPr lang="en-US" sz="3200" dirty="0" smtClean="0">
                <a:solidFill>
                  <a:srgbClr val="008000"/>
                </a:solidFill>
                <a:cs typeface="Aharoni" panose="02010803020104030203" pitchFamily="2" charset="-79"/>
              </a:rPr>
              <a:t>:  </a:t>
            </a:r>
          </a:p>
          <a:p>
            <a:r>
              <a:rPr lang="en-US" sz="3200" dirty="0" smtClean="0">
                <a:solidFill>
                  <a:srgbClr val="008000"/>
                </a:solidFill>
              </a:rPr>
              <a:t>What else can you tell us?</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What do you mean?</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22780739"/>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62</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56</a:t>
            </a:r>
            <a:r>
              <a:rPr lang="en-US" sz="3200" dirty="0" smtClean="0">
                <a:solidFill>
                  <a:srgbClr val="008000"/>
                </a:solidFill>
                <a:cs typeface="Aharoni" panose="02010803020104030203" pitchFamily="2" charset="-79"/>
              </a:rPr>
              <a:t>:  </a:t>
            </a:r>
          </a:p>
          <a:p>
            <a:r>
              <a:rPr lang="en-US" sz="3200" dirty="0" smtClean="0">
                <a:solidFill>
                  <a:srgbClr val="008000"/>
                </a:solidFill>
              </a:rPr>
              <a:t>What did you do next?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692771"/>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I rushed over, dropped to the floor and took her in my arms; I saw the cut on her head and pressed a towel that was laying nearby to stop the bleeding.</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117049755"/>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63</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57</a:t>
            </a:r>
            <a:r>
              <a:rPr lang="en-US" sz="3200" dirty="0" smtClean="0">
                <a:solidFill>
                  <a:srgbClr val="008000"/>
                </a:solidFill>
                <a:cs typeface="Aharoni" panose="02010803020104030203" pitchFamily="2" charset="-79"/>
              </a:rPr>
              <a:t>:  </a:t>
            </a:r>
          </a:p>
          <a:p>
            <a:r>
              <a:rPr lang="en-US" sz="3200" dirty="0" smtClean="0">
                <a:solidFill>
                  <a:srgbClr val="008000"/>
                </a:solidFill>
              </a:rPr>
              <a:t>How did Mrs. Peacock receive that injury to her head?</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assume Professor Plum did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21962025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64</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58</a:t>
            </a:r>
            <a:r>
              <a:rPr lang="en-US" sz="3200" dirty="0" smtClean="0">
                <a:solidFill>
                  <a:srgbClr val="008000"/>
                </a:solidFill>
                <a:cs typeface="Aharoni" panose="02010803020104030203" pitchFamily="2" charset="-79"/>
              </a:rPr>
              <a:t>:  </a:t>
            </a:r>
          </a:p>
          <a:p>
            <a:r>
              <a:rPr lang="en-US" sz="3200" dirty="0" smtClean="0">
                <a:solidFill>
                  <a:srgbClr val="008000"/>
                </a:solidFill>
              </a:rPr>
              <a:t>Looking through that open door, you saw Professor Plum running away.</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60430363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65</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59</a:t>
            </a:r>
            <a:r>
              <a:rPr lang="en-US" sz="3200" dirty="0" smtClean="0">
                <a:solidFill>
                  <a:srgbClr val="008000"/>
                </a:solidFill>
                <a:cs typeface="Aharoni" panose="02010803020104030203" pitchFamily="2" charset="-79"/>
              </a:rPr>
              <a:t>:  </a:t>
            </a:r>
          </a:p>
          <a:p>
            <a:r>
              <a:rPr lang="en-US" sz="3200" dirty="0" smtClean="0">
                <a:solidFill>
                  <a:srgbClr val="008000"/>
                </a:solidFill>
              </a:rPr>
              <a:t>What happened next?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Patty was trying to say something so I put my ear to her lips.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56469796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66</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60</a:t>
            </a:r>
            <a:r>
              <a:rPr lang="en-US" sz="3200" dirty="0" smtClean="0">
                <a:solidFill>
                  <a:srgbClr val="008000"/>
                </a:solidFill>
                <a:cs typeface="Aharoni" panose="02010803020104030203" pitchFamily="2" charset="-79"/>
              </a:rPr>
              <a:t>:  </a:t>
            </a:r>
          </a:p>
          <a:p>
            <a:r>
              <a:rPr lang="en-US" sz="3200" dirty="0" smtClean="0">
                <a:solidFill>
                  <a:srgbClr val="008000"/>
                </a:solidFill>
              </a:rPr>
              <a:t>What did she tell you?</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She whispered, “He killed me”; and then she died.</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84190676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67</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61</a:t>
            </a:r>
            <a:r>
              <a:rPr lang="en-US" sz="3200" dirty="0" smtClean="0">
                <a:solidFill>
                  <a:srgbClr val="008000"/>
                </a:solidFill>
                <a:cs typeface="Aharoni" panose="02010803020104030203" pitchFamily="2" charset="-79"/>
              </a:rPr>
              <a:t>:  </a:t>
            </a:r>
          </a:p>
          <a:p>
            <a:r>
              <a:rPr lang="en-US" sz="3200" dirty="0" smtClean="0">
                <a:solidFill>
                  <a:srgbClr val="008000"/>
                </a:solidFill>
              </a:rPr>
              <a:t>Who was the “he” she was referring to?</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Clearly Professor Plum, the murderer.</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41645682"/>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68</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62</a:t>
            </a:r>
            <a:r>
              <a:rPr lang="en-US" sz="3200" dirty="0" smtClean="0">
                <a:solidFill>
                  <a:srgbClr val="008000"/>
                </a:solidFill>
                <a:cs typeface="Aharoni" panose="02010803020104030203" pitchFamily="2" charset="-79"/>
              </a:rPr>
              <a:t>:  </a:t>
            </a:r>
          </a:p>
          <a:p>
            <a:r>
              <a:rPr lang="en-US" sz="3200" dirty="0" smtClean="0">
                <a:solidFill>
                  <a:srgbClr val="008000"/>
                </a:solidFill>
              </a:rPr>
              <a:t>What effect did your best friend’s death have on you?</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I’ve never recovered from losing her.</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79144536"/>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69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a:t>
            </a:r>
            <a:r>
              <a:rPr lang="en-US" sz="3200" u="sng" dirty="0">
                <a:solidFill>
                  <a:srgbClr val="008000"/>
                </a:solidFill>
                <a:cs typeface="Aharoni" panose="02010803020104030203" pitchFamily="2" charset="-79"/>
              </a:rPr>
              <a:t>6</a:t>
            </a:r>
            <a:r>
              <a:rPr lang="en-US" sz="3200" u="sng" dirty="0" smtClean="0">
                <a:solidFill>
                  <a:srgbClr val="008000"/>
                </a:solidFill>
                <a:cs typeface="Aharoni" panose="02010803020104030203" pitchFamily="2" charset="-79"/>
              </a:rPr>
              <a:t>3</a:t>
            </a:r>
            <a:r>
              <a:rPr lang="en-US" sz="3200" dirty="0" smtClean="0">
                <a:solidFill>
                  <a:srgbClr val="008000"/>
                </a:solidFill>
                <a:cs typeface="Aharoni" panose="02010803020104030203" pitchFamily="2" charset="-79"/>
              </a:rPr>
              <a:t>:  </a:t>
            </a:r>
          </a:p>
          <a:p>
            <a:r>
              <a:rPr lang="en-US" sz="3200" dirty="0" smtClean="0">
                <a:solidFill>
                  <a:srgbClr val="008000"/>
                </a:solidFill>
              </a:rPr>
              <a:t>What happened next?</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692771"/>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Some of the staff arrived at that moment and also at that moment I heard tires squeal and saw a truck leave the area at a high speed.</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44846399"/>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1</a:t>
            </a:r>
            <a:r>
              <a:rPr lang="en-US" sz="3200" dirty="0" smtClean="0">
                <a:solidFill>
                  <a:srgbClr val="008000"/>
                </a:solidFill>
                <a:cs typeface="Aharoni" panose="02010803020104030203" pitchFamily="2" charset="-79"/>
              </a:rPr>
              <a:t>:  </a:t>
            </a:r>
          </a:p>
          <a:p>
            <a:r>
              <a:rPr lang="en-US" sz="3200" dirty="0" smtClean="0">
                <a:solidFill>
                  <a:srgbClr val="008000"/>
                </a:solidFill>
              </a:rPr>
              <a:t>Please </a:t>
            </a:r>
            <a:r>
              <a:rPr lang="en-US" sz="3200" dirty="0">
                <a:solidFill>
                  <a:srgbClr val="008000"/>
                </a:solidFill>
              </a:rPr>
              <a:t>tell us your name as told to you by your parents</a:t>
            </a:r>
            <a:r>
              <a:rPr lang="en-US" sz="3200" dirty="0" smtClean="0">
                <a:solidFill>
                  <a:srgbClr val="008000"/>
                </a:solidFill>
              </a:rPr>
              <a: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My parents named me Stacey Joan Scarlett</a:t>
            </a:r>
            <a:r>
              <a:rPr lang="en-US" sz="3200" dirty="0" smtClean="0">
                <a:solidFill>
                  <a:srgbClr val="FF0000"/>
                </a:solidFill>
              </a:rPr>
              <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95686861"/>
      </p:ext>
    </p:extLst>
  </p:cSld>
  <p:clrMapOvr>
    <a:masterClrMapping/>
  </p:clrMapOvr>
  <mc:AlternateContent xmlns:mc="http://schemas.openxmlformats.org/markup-compatibility/2006" xmlns:p14="http://schemas.microsoft.com/office/powerpoint/2010/main">
    <mc:Choice Requires="p14">
      <p:transition spd="slow" p14:dur="4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70</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64</a:t>
            </a:r>
            <a:r>
              <a:rPr lang="en-US" sz="3200" dirty="0" smtClean="0">
                <a:solidFill>
                  <a:srgbClr val="008000"/>
                </a:solidFill>
                <a:cs typeface="Aharoni" panose="02010803020104030203" pitchFamily="2" charset="-79"/>
              </a:rPr>
              <a:t>:  </a:t>
            </a:r>
          </a:p>
          <a:p>
            <a:r>
              <a:rPr lang="en-US" sz="3200" dirty="0" smtClean="0">
                <a:solidFill>
                  <a:srgbClr val="008000"/>
                </a:solidFill>
              </a:rPr>
              <a:t>Did you see the license plate number?</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part of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710547771"/>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65</a:t>
            </a:r>
            <a:r>
              <a:rPr lang="en-US" sz="3200" dirty="0" smtClean="0">
                <a:solidFill>
                  <a:srgbClr val="008000"/>
                </a:solidFill>
                <a:cs typeface="Aharoni" panose="02010803020104030203" pitchFamily="2" charset="-79"/>
              </a:rPr>
              <a:t>:  </a:t>
            </a:r>
          </a:p>
          <a:p>
            <a:r>
              <a:rPr lang="en-US" sz="3200" dirty="0" smtClean="0">
                <a:solidFill>
                  <a:srgbClr val="008000"/>
                </a:solidFill>
              </a:rPr>
              <a:t>What were the numbers you saw?</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don’t remember.</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6673707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72</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66</a:t>
            </a:r>
            <a:r>
              <a:rPr lang="en-US" sz="3200" dirty="0" smtClean="0">
                <a:solidFill>
                  <a:srgbClr val="008000"/>
                </a:solidFill>
                <a:cs typeface="Aharoni" panose="02010803020104030203" pitchFamily="2" charset="-79"/>
              </a:rPr>
              <a:t>:  </a:t>
            </a:r>
          </a:p>
          <a:p>
            <a:r>
              <a:rPr lang="en-US" sz="3200" dirty="0" smtClean="0">
                <a:solidFill>
                  <a:srgbClr val="008000"/>
                </a:solidFill>
              </a:rPr>
              <a:t>Isn’t it true that the numbers you saw were “1A43”?</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If you say so.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18900341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73</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67</a:t>
            </a:r>
            <a:r>
              <a:rPr lang="en-US" sz="3200" dirty="0" smtClean="0">
                <a:solidFill>
                  <a:srgbClr val="008000"/>
                </a:solidFill>
                <a:cs typeface="Aharoni" panose="02010803020104030203" pitchFamily="2" charset="-79"/>
              </a:rPr>
              <a:t>:  </a:t>
            </a:r>
          </a:p>
          <a:p>
            <a:r>
              <a:rPr lang="en-US" sz="3200" dirty="0" smtClean="0">
                <a:solidFill>
                  <a:srgbClr val="008000"/>
                </a:solidFill>
              </a:rPr>
              <a:t>Did you tell the police that the numbers you saw were “1A43”?</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If you say so.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35779573"/>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74</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a:t>
            </a:r>
            <a:r>
              <a:rPr lang="en-US" sz="3200" u="sng" dirty="0">
                <a:solidFill>
                  <a:srgbClr val="008000"/>
                </a:solidFill>
                <a:cs typeface="Aharoni" panose="02010803020104030203" pitchFamily="2" charset="-79"/>
              </a:rPr>
              <a:t>8</a:t>
            </a:r>
            <a:r>
              <a:rPr lang="en-US" sz="3200" dirty="0" smtClean="0">
                <a:solidFill>
                  <a:srgbClr val="008000"/>
                </a:solidFill>
                <a:cs typeface="Aharoni" panose="02010803020104030203" pitchFamily="2" charset="-79"/>
              </a:rPr>
              <a:t>:  </a:t>
            </a:r>
          </a:p>
          <a:p>
            <a:r>
              <a:rPr lang="en-US" sz="3200" dirty="0" smtClean="0">
                <a:solidFill>
                  <a:srgbClr val="008000"/>
                </a:solidFill>
              </a:rPr>
              <a:t>Is there anything that might refresh your memory about the license plate numbers that you saw?</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692771"/>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Yes, I wrote them down on a piece of paper and handed that paper to the police officers who came to the scene.</a:t>
            </a:r>
            <a:endParaRPr lang="en-US" sz="24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67039052"/>
      </p:ext>
    </p:extLst>
  </p:cSld>
  <p:clrMapOvr>
    <a:masterClrMapping/>
  </p:clrMapOvr>
  <mc:AlternateContent xmlns:mc="http://schemas.openxmlformats.org/markup-compatibility/2006" xmlns:p14="http://schemas.microsoft.com/office/powerpoint/2010/main">
    <mc:Choice Requires="p14">
      <p:transition spd="slow" p14:dur="5000" advTm="10000"/>
    </mc:Choice>
    <mc:Fallback xmlns="">
      <p:transition spd="slow" advTm="10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75</a:t>
            </a:fld>
            <a:endParaRPr lang="en-US" dirty="0">
              <a:solidFill>
                <a:schemeClr val="bg2"/>
              </a:solidFill>
            </a:endParaRPr>
          </a:p>
        </p:txBody>
      </p:sp>
      <p:sp>
        <p:nvSpPr>
          <p:cNvPr id="6" name="Rectangle 5"/>
          <p:cNvSpPr/>
          <p:nvPr/>
        </p:nvSpPr>
        <p:spPr>
          <a:xfrm>
            <a:off x="235994" y="1470565"/>
            <a:ext cx="8777377" cy="1877437"/>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69</a:t>
            </a:r>
            <a:r>
              <a:rPr lang="en-US" sz="3200" dirty="0" smtClean="0">
                <a:solidFill>
                  <a:srgbClr val="008000"/>
                </a:solidFill>
                <a:cs typeface="Aharoni" panose="02010803020104030203" pitchFamily="2" charset="-79"/>
              </a:rPr>
              <a:t>:  </a:t>
            </a:r>
          </a:p>
          <a:p>
            <a:r>
              <a:rPr lang="en-US" sz="2800" dirty="0" smtClean="0">
                <a:solidFill>
                  <a:srgbClr val="008000"/>
                </a:solidFill>
              </a:rPr>
              <a:t>Your Honor, Government offers Prosecution Exhibit 1 for Identification, the piece of paper, into evidence as Prosecution Exhibit 1.</a:t>
            </a:r>
            <a:endParaRPr lang="en-US" sz="28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173346736"/>
      </p:ext>
    </p:extLst>
  </p:cSld>
  <p:clrMapOvr>
    <a:masterClrMapping/>
  </p:clrMapOvr>
  <mc:AlternateContent xmlns:mc="http://schemas.openxmlformats.org/markup-compatibility/2006" xmlns:p14="http://schemas.microsoft.com/office/powerpoint/2010/main">
    <mc:Choice Requires="p14">
      <p:transition spd="slow" p14:dur="5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76</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70</a:t>
            </a:r>
            <a:r>
              <a:rPr lang="en-US" sz="3200" dirty="0" smtClean="0">
                <a:solidFill>
                  <a:srgbClr val="008000"/>
                </a:solidFill>
                <a:cs typeface="Aharoni" panose="02010803020104030203" pitchFamily="2" charset="-79"/>
              </a:rPr>
              <a:t>:  </a:t>
            </a:r>
          </a:p>
          <a:p>
            <a:r>
              <a:rPr lang="en-US" sz="2400" dirty="0" smtClean="0">
                <a:solidFill>
                  <a:srgbClr val="008000"/>
                </a:solidFill>
              </a:rPr>
              <a:t>On the other hand, Ms. Scarlett, I am going to show you that piece of paper, now marked as Appellate Exhibit I, and ask you to look at it, read it silently to yourself, and then look up at me and I’ll take it back.</a:t>
            </a:r>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95410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[Witness does that]</a:t>
            </a:r>
            <a:endParaRPr lang="en-US" sz="24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571189946"/>
      </p:ext>
    </p:extLst>
  </p:cSld>
  <p:clrMapOvr>
    <a:masterClrMapping/>
  </p:clrMapOvr>
  <mc:AlternateContent xmlns:mc="http://schemas.openxmlformats.org/markup-compatibility/2006" xmlns:p14="http://schemas.microsoft.com/office/powerpoint/2010/main">
    <mc:Choice Requires="p14">
      <p:transition spd="slow" p14:dur="6000" advTm="9000"/>
    </mc:Choice>
    <mc:Fallback xmlns="">
      <p:transition spd="slow" advTm="9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77</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71</a:t>
            </a:r>
            <a:r>
              <a:rPr lang="en-US" sz="3200" dirty="0" smtClean="0">
                <a:solidFill>
                  <a:srgbClr val="008000"/>
                </a:solidFill>
                <a:cs typeface="Aharoni" panose="02010803020104030203" pitchFamily="2" charset="-79"/>
              </a:rPr>
              <a:t>:  </a:t>
            </a:r>
          </a:p>
          <a:p>
            <a:r>
              <a:rPr lang="en-US" sz="2400" dirty="0" smtClean="0">
                <a:solidFill>
                  <a:srgbClr val="008000"/>
                </a:solidFill>
              </a:rPr>
              <a:t>Now that I’ve take Appellate Exhibit I back from you, did looking at it refresh your memory about the license plate numbers that you saw?</a:t>
            </a:r>
          </a:p>
          <a:p>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11" name="TextBox 10"/>
          <p:cNvSpPr txBox="1"/>
          <p:nvPr/>
        </p:nvSpPr>
        <p:spPr>
          <a:xfrm>
            <a:off x="878774" y="4370116"/>
            <a:ext cx="7445829" cy="954107"/>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2400" dirty="0" smtClean="0">
                <a:solidFill>
                  <a:srgbClr val="FF0000"/>
                </a:solidFill>
              </a:rPr>
              <a:t>No.</a:t>
            </a:r>
            <a:endParaRPr lang="en-US" sz="2400" b="0" dirty="0">
              <a:solidFill>
                <a:srgbClr val="FF0000"/>
              </a:solidFill>
              <a:cs typeface="Aharoni" panose="02010803020104030203" pitchFamily="2" charset="-79"/>
            </a:endParaRPr>
          </a:p>
        </p:txBody>
      </p:sp>
    </p:spTree>
    <p:extLst>
      <p:ext uri="{BB962C8B-B14F-4D97-AF65-F5344CB8AC3E}">
        <p14:creationId xmlns:p14="http://schemas.microsoft.com/office/powerpoint/2010/main" val="2921916011"/>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p:stCondLst>
                              <p:cond delay="2000"/>
                            </p:stCondLst>
                            <p:childTnLst>
                              <p:par>
                                <p:cTn id="8" presetID="1" presetClass="entr" presetSubtype="0" fill="hold" grpId="0" nodeType="afterEffect">
                                  <p:stCondLst>
                                    <p:cond delay="2000"/>
                                  </p:stCondLst>
                                  <p:childTnLst>
                                    <p:set>
                                      <p:cBhvr>
                                        <p:cTn id="9"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78</a:t>
            </a:fld>
            <a:endParaRPr lang="en-US" dirty="0">
              <a:solidFill>
                <a:schemeClr val="bg2"/>
              </a:solidFill>
            </a:endParaRPr>
          </a:p>
        </p:txBody>
      </p:sp>
      <p:sp>
        <p:nvSpPr>
          <p:cNvPr id="6" name="Rectangle 5"/>
          <p:cNvSpPr/>
          <p:nvPr/>
        </p:nvSpPr>
        <p:spPr>
          <a:xfrm>
            <a:off x="235994" y="1470565"/>
            <a:ext cx="8777377" cy="1877437"/>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72</a:t>
            </a:r>
            <a:r>
              <a:rPr lang="en-US" sz="3200" dirty="0" smtClean="0">
                <a:solidFill>
                  <a:srgbClr val="008000"/>
                </a:solidFill>
                <a:cs typeface="Aharoni" panose="02010803020104030203" pitchFamily="2" charset="-79"/>
              </a:rPr>
              <a:t>:  </a:t>
            </a:r>
          </a:p>
          <a:p>
            <a:r>
              <a:rPr lang="en-US" sz="2800" dirty="0" smtClean="0">
                <a:solidFill>
                  <a:srgbClr val="008000"/>
                </a:solidFill>
              </a:rPr>
              <a:t>Your Honor, Government offers Prosecution Exhibit 1 for Identification, the piece of paper, into evidence as Prosecution Exhibit 1. </a:t>
            </a:r>
            <a:endParaRPr lang="en-US" sz="28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903636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79</a:t>
            </a:fld>
            <a:endParaRPr lang="en-US" dirty="0">
              <a:solidFill>
                <a:schemeClr val="bg2"/>
              </a:solidFill>
            </a:endParaRPr>
          </a:p>
        </p:txBody>
      </p:sp>
      <p:sp>
        <p:nvSpPr>
          <p:cNvPr id="6" name="Rectangle 5"/>
          <p:cNvSpPr/>
          <p:nvPr/>
        </p:nvSpPr>
        <p:spPr>
          <a:xfrm>
            <a:off x="235994" y="1470565"/>
            <a:ext cx="8777377" cy="1692771"/>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73</a:t>
            </a:r>
            <a:r>
              <a:rPr lang="en-US" sz="3200" dirty="0" smtClean="0">
                <a:solidFill>
                  <a:srgbClr val="008000"/>
                </a:solidFill>
                <a:cs typeface="Aharoni" panose="02010803020104030203" pitchFamily="2" charset="-79"/>
              </a:rPr>
              <a:t>:  </a:t>
            </a:r>
          </a:p>
          <a:p>
            <a:r>
              <a:rPr lang="en-US" sz="2400" dirty="0" smtClean="0">
                <a:solidFill>
                  <a:srgbClr val="008000"/>
                </a:solidFill>
              </a:rPr>
              <a:t>On the other hand, Ms. Scarlett, did you write the license plate numbers down on the piece of paper when the memory of those numbers was fresh in your memory?</a:t>
            </a:r>
            <a:endParaRPr lang="en-US" sz="24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smtClean="0">
                <a:solidFill>
                  <a:srgbClr val="FF0000"/>
                </a:solidFill>
                <a:cs typeface="Aharoni" panose="02010803020104030203" pitchFamily="2" charset="-79"/>
              </a:rPr>
              <a:t>:</a:t>
            </a:r>
          </a:p>
          <a:p>
            <a:r>
              <a:rPr lang="en-US" sz="3200" dirty="0" smtClean="0">
                <a:solidFill>
                  <a:srgbClr val="FF0000"/>
                </a:solidFill>
                <a:cs typeface="Aharoni" panose="02010803020104030203" pitchFamily="2" charset="-79"/>
              </a:rPr>
              <a:t>Yes.  </a:t>
            </a:r>
            <a:endParaRPr lang="en-US" sz="320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69712618"/>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2</a:t>
            </a:r>
            <a:r>
              <a:rPr lang="en-US" sz="3200" dirty="0" smtClean="0">
                <a:solidFill>
                  <a:srgbClr val="008000"/>
                </a:solidFill>
                <a:cs typeface="Aharoni" panose="02010803020104030203" pitchFamily="2" charset="-79"/>
              </a:rPr>
              <a:t>:  </a:t>
            </a:r>
          </a:p>
          <a:p>
            <a:r>
              <a:rPr lang="en-US" sz="3200" dirty="0">
                <a:solidFill>
                  <a:srgbClr val="008000"/>
                </a:solidFill>
              </a:rPr>
              <a:t>What is it that you do for a living?</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am an actress; and I also model.</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597620534"/>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80</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74</a:t>
            </a:r>
            <a:r>
              <a:rPr lang="en-US" sz="3200" dirty="0" smtClean="0">
                <a:solidFill>
                  <a:srgbClr val="008000"/>
                </a:solidFill>
                <a:cs typeface="Aharoni" panose="02010803020104030203" pitchFamily="2" charset="-79"/>
              </a:rPr>
              <a:t>:  </a:t>
            </a:r>
          </a:p>
          <a:p>
            <a:r>
              <a:rPr lang="en-US" sz="3200" dirty="0" smtClean="0">
                <a:solidFill>
                  <a:srgbClr val="008000"/>
                </a:solidFill>
              </a:rPr>
              <a:t>Were the numbers correct when you wrote them down to your best recollection?</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51874281"/>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81</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75</a:t>
            </a:r>
            <a:r>
              <a:rPr lang="en-US" sz="3200" dirty="0" smtClean="0">
                <a:solidFill>
                  <a:srgbClr val="008000"/>
                </a:solidFill>
                <a:cs typeface="Aharoni" panose="02010803020104030203" pitchFamily="2" charset="-79"/>
              </a:rPr>
              <a:t>:  </a:t>
            </a:r>
          </a:p>
          <a:p>
            <a:r>
              <a:rPr lang="en-US" sz="3200" dirty="0" smtClean="0">
                <a:solidFill>
                  <a:srgbClr val="008000"/>
                </a:solidFill>
              </a:rPr>
              <a:t>Were the numbers you wrote down “1A43”?</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504301914"/>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82</a:t>
            </a:fld>
            <a:endParaRPr lang="en-US" dirty="0">
              <a:solidFill>
                <a:schemeClr val="bg2"/>
              </a:solidFill>
            </a:endParaRPr>
          </a:p>
        </p:txBody>
      </p:sp>
      <p:sp>
        <p:nvSpPr>
          <p:cNvPr id="6" name="Rectangle 5"/>
          <p:cNvSpPr/>
          <p:nvPr/>
        </p:nvSpPr>
        <p:spPr>
          <a:xfrm>
            <a:off x="235994" y="1470565"/>
            <a:ext cx="8777377" cy="1877437"/>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76</a:t>
            </a:r>
            <a:r>
              <a:rPr lang="en-US" sz="3200" dirty="0" smtClean="0">
                <a:solidFill>
                  <a:srgbClr val="008000"/>
                </a:solidFill>
                <a:cs typeface="Aharoni" panose="02010803020104030203" pitchFamily="2" charset="-79"/>
              </a:rPr>
              <a:t>:  </a:t>
            </a:r>
          </a:p>
          <a:p>
            <a:r>
              <a:rPr lang="en-US" sz="2800" dirty="0" smtClean="0">
                <a:solidFill>
                  <a:srgbClr val="008000"/>
                </a:solidFill>
              </a:rPr>
              <a:t>Your Honor, Government offers Prosecution Exhibit 1 for Identification, the piece of paper, into evidence as Prosecution Exhibit 1</a:t>
            </a:r>
            <a:endParaRPr lang="en-US" sz="28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584775"/>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054713313"/>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83</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77</a:t>
            </a:r>
            <a:r>
              <a:rPr lang="en-US" sz="3200" dirty="0" smtClean="0">
                <a:solidFill>
                  <a:srgbClr val="008000"/>
                </a:solidFill>
                <a:cs typeface="Aharoni" panose="02010803020104030203" pitchFamily="2" charset="-79"/>
              </a:rPr>
              <a:t>:  </a:t>
            </a:r>
          </a:p>
          <a:p>
            <a:r>
              <a:rPr lang="en-US" sz="3200" dirty="0" smtClean="0">
                <a:solidFill>
                  <a:srgbClr val="008000"/>
                </a:solidFill>
              </a:rPr>
              <a:t>Let me move on to another issue…while in the bedroom did you see anything that you believe may have been a murder weapon?</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I did not.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76462047"/>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84</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78</a:t>
            </a:r>
            <a:r>
              <a:rPr lang="en-US" sz="3200" dirty="0" smtClean="0">
                <a:solidFill>
                  <a:srgbClr val="008000"/>
                </a:solidFill>
                <a:cs typeface="Aharoni" panose="02010803020104030203" pitchFamily="2" charset="-79"/>
              </a:rPr>
              <a:t>:  </a:t>
            </a:r>
          </a:p>
          <a:p>
            <a:r>
              <a:rPr lang="en-US" sz="3200" dirty="0" smtClean="0">
                <a:solidFill>
                  <a:srgbClr val="008000"/>
                </a:solidFill>
              </a:rPr>
              <a:t>So in your opinion, based on what you observed in the bedroom, how was Mrs. Peacock killed?</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370116"/>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Professor Plum killed her with a bat.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76462047"/>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85</a:t>
            </a:fld>
            <a:endParaRPr lang="en-US" dirty="0">
              <a:solidFill>
                <a:schemeClr val="bg2"/>
              </a:solidFill>
            </a:endParaRPr>
          </a:p>
        </p:txBody>
      </p:sp>
      <p:sp>
        <p:nvSpPr>
          <p:cNvPr id="5" name="Rectangle 4"/>
          <p:cNvSpPr/>
          <p:nvPr/>
        </p:nvSpPr>
        <p:spPr>
          <a:xfrm>
            <a:off x="546265" y="1981205"/>
            <a:ext cx="7932718" cy="3354765"/>
          </a:xfrm>
          <a:prstGeom prst="rect">
            <a:avLst/>
          </a:prstGeom>
        </p:spPr>
        <p:txBody>
          <a:bodyPr wrap="square">
            <a:spAutoFit/>
          </a:bodyPr>
          <a:lstStyle/>
          <a:p>
            <a:r>
              <a:rPr lang="en-US" sz="2400" u="sng" dirty="0" smtClean="0"/>
              <a:t>Gov’t</a:t>
            </a:r>
            <a:r>
              <a:rPr lang="en-US" sz="2400" dirty="0" smtClean="0"/>
              <a:t>:  “No further questions your Honor.”</a:t>
            </a:r>
          </a:p>
          <a:p>
            <a:endParaRPr lang="en-US" sz="2400" dirty="0" smtClean="0"/>
          </a:p>
          <a:p>
            <a:r>
              <a:rPr lang="en-US" sz="2400" u="sng" dirty="0" smtClean="0"/>
              <a:t>Judge</a:t>
            </a:r>
            <a:r>
              <a:rPr lang="en-US" sz="2400" dirty="0" smtClean="0"/>
              <a:t>:  “Defense counsel, do you wish to cross-examine this witness?”</a:t>
            </a:r>
          </a:p>
          <a:p>
            <a:endParaRPr lang="en-US" sz="2400" dirty="0"/>
          </a:p>
          <a:p>
            <a:r>
              <a:rPr lang="en-US" sz="2400" u="sng" dirty="0" smtClean="0"/>
              <a:t>Defense</a:t>
            </a:r>
            <a:r>
              <a:rPr lang="en-US" sz="2400" dirty="0" smtClean="0"/>
              <a:t>:  “Yes, your Honor.”</a:t>
            </a:r>
          </a:p>
          <a:p>
            <a:endParaRPr lang="en-US" sz="2400" dirty="0"/>
          </a:p>
          <a:p>
            <a:r>
              <a:rPr lang="en-US" sz="2400" u="sng" dirty="0" smtClean="0"/>
              <a:t>Judge</a:t>
            </a:r>
            <a:r>
              <a:rPr lang="en-US" sz="2400" dirty="0" smtClean="0"/>
              <a:t>: “You may proceed.”</a:t>
            </a:r>
          </a:p>
          <a:p>
            <a:endParaRPr lang="en-US" dirty="0"/>
          </a:p>
        </p:txBody>
      </p:sp>
    </p:spTree>
    <p:extLst>
      <p:ext uri="{BB962C8B-B14F-4D97-AF65-F5344CB8AC3E}">
        <p14:creationId xmlns:p14="http://schemas.microsoft.com/office/powerpoint/2010/main" val="1107998575"/>
      </p:ext>
    </p:extLst>
  </p:cSld>
  <p:clrMapOvr>
    <a:masterClrMapping/>
  </p:clrMapOvr>
  <mc:AlternateContent xmlns:mc="http://schemas.openxmlformats.org/markup-compatibility/2006" xmlns:p14="http://schemas.microsoft.com/office/powerpoint/2010/main">
    <mc:Choice Requires="p14">
      <p:transition spd="slow" p14:dur="2000" advTm="6000"/>
    </mc:Choice>
    <mc:Fallback xmlns="">
      <p:transition spd="slow" advTm="6000"/>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86</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79</a:t>
            </a:r>
            <a:r>
              <a:rPr lang="en-US" sz="3200" dirty="0" smtClean="0">
                <a:solidFill>
                  <a:srgbClr val="008000"/>
                </a:solidFill>
                <a:cs typeface="Aharoni" panose="02010803020104030203" pitchFamily="2" charset="-79"/>
              </a:rPr>
              <a:t>:  </a:t>
            </a:r>
          </a:p>
          <a:p>
            <a:r>
              <a:rPr lang="en-US" sz="3200" dirty="0" smtClean="0">
                <a:solidFill>
                  <a:srgbClr val="008000"/>
                </a:solidFill>
              </a:rPr>
              <a:t>Your previously testified under oath that you are a model, correct?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Correct.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695140275"/>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87</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80</a:t>
            </a:r>
            <a:r>
              <a:rPr lang="en-US" sz="3200" dirty="0" smtClean="0">
                <a:solidFill>
                  <a:srgbClr val="008000"/>
                </a:solidFill>
                <a:cs typeface="Aharoni" panose="02010803020104030203" pitchFamily="2" charset="-79"/>
              </a:rPr>
              <a:t>:  </a:t>
            </a:r>
          </a:p>
          <a:p>
            <a:r>
              <a:rPr lang="en-US" sz="3200" dirty="0" smtClean="0">
                <a:solidFill>
                  <a:srgbClr val="008000"/>
                </a:solidFill>
              </a:rPr>
              <a:t>You are also a Wiccan right, you follow that religion.</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 so.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492713822"/>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88</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81</a:t>
            </a:r>
            <a:r>
              <a:rPr lang="en-US" sz="3200" dirty="0" smtClean="0">
                <a:solidFill>
                  <a:srgbClr val="008000"/>
                </a:solidFill>
                <a:cs typeface="Aharoni" panose="02010803020104030203" pitchFamily="2" charset="-79"/>
              </a:rPr>
              <a:t>:  </a:t>
            </a:r>
          </a:p>
          <a:p>
            <a:r>
              <a:rPr lang="en-US" sz="3200" dirty="0" smtClean="0">
                <a:solidFill>
                  <a:srgbClr val="008000"/>
                </a:solidFill>
              </a:rPr>
              <a:t>But someday you hope to become a lawyer?</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Maybe, I don’t know.</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58643105"/>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89</a:t>
            </a:fld>
            <a:endParaRPr lang="en-US" dirty="0">
              <a:solidFill>
                <a:schemeClr val="bg2"/>
              </a:solidFill>
            </a:endParaRPr>
          </a:p>
        </p:txBody>
      </p:sp>
      <p:sp>
        <p:nvSpPr>
          <p:cNvPr id="6" name="Rectangle 5"/>
          <p:cNvSpPr/>
          <p:nvPr/>
        </p:nvSpPr>
        <p:spPr>
          <a:xfrm>
            <a:off x="235994" y="1470565"/>
            <a:ext cx="8777377" cy="255454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82</a:t>
            </a:r>
            <a:r>
              <a:rPr lang="en-US" sz="3200" dirty="0" smtClean="0">
                <a:solidFill>
                  <a:srgbClr val="008000"/>
                </a:solidFill>
                <a:cs typeface="Aharoni" panose="02010803020104030203" pitchFamily="2" charset="-79"/>
              </a:rPr>
              <a:t>:  </a:t>
            </a:r>
          </a:p>
          <a:p>
            <a:r>
              <a:rPr lang="en-US" sz="3200" dirty="0" smtClean="0">
                <a:solidFill>
                  <a:srgbClr val="008000"/>
                </a:solidFill>
              </a:rPr>
              <a:t>That night, Mrs.  Peacock did confront you about being in a relationship with her husband, Mayor Peacock.</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We talked about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98985186"/>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Prosecution Direct</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a:t>
            </a:fld>
            <a:endParaRPr lang="en-US" dirty="0">
              <a:solidFill>
                <a:schemeClr val="bg2"/>
              </a:solidFill>
            </a:endParaRPr>
          </a:p>
        </p:txBody>
      </p:sp>
      <p:sp>
        <p:nvSpPr>
          <p:cNvPr id="6" name="Rectangle 5"/>
          <p:cNvSpPr/>
          <p:nvPr/>
        </p:nvSpPr>
        <p:spPr>
          <a:xfrm>
            <a:off x="235994" y="1470565"/>
            <a:ext cx="8777377" cy="1077218"/>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3</a:t>
            </a:r>
            <a:r>
              <a:rPr lang="en-US" sz="3200" dirty="0" smtClean="0">
                <a:solidFill>
                  <a:srgbClr val="008000"/>
                </a:solidFill>
                <a:cs typeface="Aharoni" panose="02010803020104030203" pitchFamily="2" charset="-79"/>
              </a:rPr>
              <a:t>:  </a:t>
            </a:r>
          </a:p>
          <a:p>
            <a:r>
              <a:rPr lang="en-US" sz="3200" dirty="0">
                <a:solidFill>
                  <a:srgbClr val="008000"/>
                </a:solidFill>
              </a:rPr>
              <a:t>How much money do you earn as a model?</a:t>
            </a:r>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569660"/>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a:solidFill>
                  <a:srgbClr val="FF0000"/>
                </a:solidFill>
              </a:rPr>
              <a:t>I don’t know for sure, enough to live </a:t>
            </a:r>
            <a:r>
              <a:rPr lang="en-US" sz="3200" dirty="0" smtClean="0">
                <a:solidFill>
                  <a:srgbClr val="FF0000"/>
                </a:solidFill>
              </a:rPr>
              <a:t>comfortably.</a:t>
            </a:r>
            <a:r>
              <a:rPr lang="en-US" sz="3200" dirty="0" smtClean="0"/>
              <a:t> </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847768488"/>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90</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83</a:t>
            </a:r>
            <a:r>
              <a:rPr lang="en-US" sz="3200" dirty="0" smtClean="0">
                <a:solidFill>
                  <a:srgbClr val="008000"/>
                </a:solidFill>
                <a:cs typeface="Aharoni" panose="02010803020104030203" pitchFamily="2" charset="-79"/>
              </a:rPr>
              <a:t>:  </a:t>
            </a:r>
          </a:p>
          <a:p>
            <a:r>
              <a:rPr lang="en-US" sz="3200" dirty="0" smtClean="0">
                <a:solidFill>
                  <a:srgbClr val="008000"/>
                </a:solidFill>
              </a:rPr>
              <a:t>Come on, that’s a lie, you argued about it.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We talked about it.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847667337"/>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91</a:t>
            </a:fld>
            <a:endParaRPr lang="en-US" dirty="0">
              <a:solidFill>
                <a:schemeClr val="bg2"/>
              </a:solidFill>
            </a:endParaRPr>
          </a:p>
        </p:txBody>
      </p:sp>
      <p:sp>
        <p:nvSpPr>
          <p:cNvPr id="6" name="Rectangle 5"/>
          <p:cNvSpPr/>
          <p:nvPr/>
        </p:nvSpPr>
        <p:spPr>
          <a:xfrm>
            <a:off x="235994" y="1470565"/>
            <a:ext cx="8777377" cy="2554545"/>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84</a:t>
            </a:r>
            <a:r>
              <a:rPr lang="en-US" sz="3200" dirty="0" smtClean="0">
                <a:solidFill>
                  <a:srgbClr val="008000"/>
                </a:solidFill>
                <a:cs typeface="Aharoni" panose="02010803020104030203" pitchFamily="2" charset="-79"/>
              </a:rPr>
              <a:t>:  </a:t>
            </a:r>
          </a:p>
          <a:p>
            <a:r>
              <a:rPr lang="en-US" sz="3200" dirty="0" smtClean="0">
                <a:solidFill>
                  <a:srgbClr val="008000"/>
                </a:solidFill>
              </a:rPr>
              <a:t>So if Colonel U.S. Mustard comes in to court and says he saw you two arguing loudly he would be lying?</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076581431"/>
      </p:ext>
    </p:extLst>
  </p:cSld>
  <p:clrMapOvr>
    <a:masterClrMapping/>
  </p:clrMapOvr>
  <mc:AlternateContent xmlns:mc="http://schemas.openxmlformats.org/markup-compatibility/2006" xmlns:p14="http://schemas.microsoft.com/office/powerpoint/2010/main">
    <mc:Choice Requires="p14">
      <p:transition spd="slow" p14:dur="5000" advTm="8000"/>
    </mc:Choice>
    <mc:Fallback xmlns="">
      <p:transition spd="slow" advTm="8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92</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85</a:t>
            </a:r>
            <a:r>
              <a:rPr lang="en-US" sz="3200" dirty="0" smtClean="0">
                <a:solidFill>
                  <a:srgbClr val="008000"/>
                </a:solidFill>
                <a:cs typeface="Aharoni" panose="02010803020104030203" pitchFamily="2" charset="-79"/>
              </a:rPr>
              <a:t>:  </a:t>
            </a:r>
          </a:p>
          <a:p>
            <a:r>
              <a:rPr lang="en-US" sz="3200" dirty="0" smtClean="0">
                <a:solidFill>
                  <a:srgbClr val="008000"/>
                </a:solidFill>
              </a:rPr>
              <a:t>Let me ask that another way, you know Colonel U.S. Mustard, correct?</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693711909"/>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93</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86</a:t>
            </a:r>
            <a:r>
              <a:rPr lang="en-US" sz="3200" dirty="0" smtClean="0">
                <a:solidFill>
                  <a:srgbClr val="008000"/>
                </a:solidFill>
                <a:cs typeface="Aharoni" panose="02010803020104030203" pitchFamily="2" charset="-79"/>
              </a:rPr>
              <a:t>:  </a:t>
            </a:r>
          </a:p>
          <a:p>
            <a:r>
              <a:rPr lang="en-US" sz="3200" dirty="0" smtClean="0">
                <a:solidFill>
                  <a:srgbClr val="008000"/>
                </a:solidFill>
              </a:rPr>
              <a:t>You appeared in a movie together last year.</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26721413"/>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94</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87</a:t>
            </a:r>
            <a:r>
              <a:rPr lang="en-US" sz="3200" dirty="0" smtClean="0">
                <a:solidFill>
                  <a:srgbClr val="008000"/>
                </a:solidFill>
                <a:cs typeface="Aharoni" panose="02010803020104030203" pitchFamily="2" charset="-79"/>
              </a:rPr>
              <a:t>:  </a:t>
            </a:r>
          </a:p>
          <a:p>
            <a:r>
              <a:rPr lang="en-US" sz="3200" dirty="0" smtClean="0">
                <a:solidFill>
                  <a:srgbClr val="008000"/>
                </a:solidFill>
              </a:rPr>
              <a:t>You would describe your relationship as friendly but not necessarily friends.</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904985092"/>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95</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88</a:t>
            </a:r>
            <a:r>
              <a:rPr lang="en-US" sz="3200" dirty="0" smtClean="0">
                <a:solidFill>
                  <a:srgbClr val="008000"/>
                </a:solidFill>
                <a:cs typeface="Aharoni" panose="02010803020104030203" pitchFamily="2" charset="-79"/>
              </a:rPr>
              <a:t>:  </a:t>
            </a:r>
          </a:p>
          <a:p>
            <a:r>
              <a:rPr lang="en-US" sz="3200" dirty="0" smtClean="0">
                <a:solidFill>
                  <a:srgbClr val="008000"/>
                </a:solidFill>
              </a:rPr>
              <a:t>No animosity between the two of you.</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No.</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70921593"/>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96</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89</a:t>
            </a:r>
            <a:r>
              <a:rPr lang="en-US" sz="3200" dirty="0" smtClean="0">
                <a:solidFill>
                  <a:srgbClr val="008000"/>
                </a:solidFill>
                <a:cs typeface="Aharoni" panose="02010803020104030203" pitchFamily="2" charset="-79"/>
              </a:rPr>
              <a:t>:  </a:t>
            </a:r>
          </a:p>
          <a:p>
            <a:r>
              <a:rPr lang="en-US" sz="3200" dirty="0" smtClean="0">
                <a:solidFill>
                  <a:srgbClr val="008000"/>
                </a:solidFill>
              </a:rPr>
              <a:t>He was at the party.</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748126963"/>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97</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90</a:t>
            </a:r>
            <a:r>
              <a:rPr lang="en-US" sz="3200" dirty="0" smtClean="0">
                <a:solidFill>
                  <a:srgbClr val="008000"/>
                </a:solidFill>
                <a:cs typeface="Aharoni" panose="02010803020104030203" pitchFamily="2" charset="-79"/>
              </a:rPr>
              <a:t>:  </a:t>
            </a:r>
          </a:p>
          <a:p>
            <a:r>
              <a:rPr lang="en-US" sz="3200" dirty="0" smtClean="0">
                <a:solidFill>
                  <a:srgbClr val="008000"/>
                </a:solidFill>
              </a:rPr>
              <a:t>You know that he is not a drinker.</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No he’s not.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53264169"/>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98</a:t>
            </a:fld>
            <a:endParaRPr lang="en-US" dirty="0">
              <a:solidFill>
                <a:schemeClr val="bg2"/>
              </a:solidFill>
            </a:endParaRPr>
          </a:p>
        </p:txBody>
      </p:sp>
      <p:sp>
        <p:nvSpPr>
          <p:cNvPr id="6" name="Rectangle 5"/>
          <p:cNvSpPr/>
          <p:nvPr/>
        </p:nvSpPr>
        <p:spPr>
          <a:xfrm>
            <a:off x="235994" y="1470565"/>
            <a:ext cx="8777377" cy="2062103"/>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91</a:t>
            </a:r>
            <a:r>
              <a:rPr lang="en-US" sz="3200" dirty="0" smtClean="0">
                <a:solidFill>
                  <a:srgbClr val="008000"/>
                </a:solidFill>
                <a:cs typeface="Aharoni" panose="02010803020104030203" pitchFamily="2" charset="-79"/>
              </a:rPr>
              <a:t>:  </a:t>
            </a:r>
          </a:p>
          <a:p>
            <a:r>
              <a:rPr lang="en-US" sz="3200" dirty="0" smtClean="0">
                <a:solidFill>
                  <a:srgbClr val="008000"/>
                </a:solidFill>
              </a:rPr>
              <a:t>You are not aware of any motive he would have to fabricate testimony against you.</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No I do not.</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36574744"/>
      </p:ext>
    </p:extLst>
  </p:cSld>
  <p:clrMapOvr>
    <a:masterClrMapping/>
  </p:clrMapOvr>
  <mc:AlternateContent xmlns:mc="http://schemas.openxmlformats.org/markup-compatibility/2006" xmlns:p14="http://schemas.microsoft.com/office/powerpoint/2010/main">
    <mc:Choice Requires="p14">
      <p:transition spd="slow" p14:dur="4000" advTm="7000"/>
    </mc:Choice>
    <mc:Fallback xmlns="">
      <p:transition spd="slow" advTm="7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700" y="76200"/>
            <a:ext cx="7086600" cy="1143000"/>
          </a:xfrm>
        </p:spPr>
        <p:txBody>
          <a:bodyPr/>
          <a:lstStyle/>
          <a:p>
            <a:pPr algn="ctr"/>
            <a:r>
              <a:rPr lang="en-US" sz="4000" dirty="0" smtClean="0">
                <a:latin typeface="Aharoni" panose="02010803020104030203" pitchFamily="2" charset="-79"/>
                <a:cs typeface="Aharoni" panose="02010803020104030203" pitchFamily="2" charset="-79"/>
              </a:rPr>
              <a:t>Stacey Scarlett</a:t>
            </a:r>
            <a:br>
              <a:rPr lang="en-US" sz="4000" dirty="0" smtClean="0">
                <a:latin typeface="Aharoni" panose="02010803020104030203" pitchFamily="2" charset="-79"/>
                <a:cs typeface="Aharoni" panose="02010803020104030203" pitchFamily="2" charset="-79"/>
              </a:rPr>
            </a:br>
            <a:r>
              <a:rPr lang="en-US" sz="2800" dirty="0" smtClean="0">
                <a:latin typeface="Aharoni" panose="02010803020104030203" pitchFamily="2" charset="-79"/>
                <a:cs typeface="Aharoni" panose="02010803020104030203" pitchFamily="2" charset="-79"/>
              </a:rPr>
              <a:t>Defense Cross</a:t>
            </a:r>
            <a:endParaRPr lang="en-US" sz="2800" dirty="0">
              <a:latin typeface="Aharoni" panose="02010803020104030203" pitchFamily="2" charset="-79"/>
              <a:cs typeface="Aharoni" panose="02010803020104030203" pitchFamily="2" charset="-79"/>
            </a:endParaRPr>
          </a:p>
        </p:txBody>
      </p:sp>
      <p:sp>
        <p:nvSpPr>
          <p:cNvPr id="4" name="Slide Number Placeholder 3"/>
          <p:cNvSpPr>
            <a:spLocks noGrp="1"/>
          </p:cNvSpPr>
          <p:nvPr>
            <p:ph type="sldNum" sz="quarter" idx="10"/>
          </p:nvPr>
        </p:nvSpPr>
        <p:spPr/>
        <p:txBody>
          <a:bodyPr/>
          <a:lstStyle/>
          <a:p>
            <a:pPr>
              <a:defRPr/>
            </a:pPr>
            <a:fld id="{DB38C289-3682-4E75-BFF3-52C630019457}" type="slidenum">
              <a:rPr lang="en-US" smtClean="0"/>
              <a:pPr>
                <a:defRPr/>
              </a:pPr>
              <a:t>99</a:t>
            </a:fld>
            <a:endParaRPr lang="en-US" dirty="0">
              <a:solidFill>
                <a:schemeClr val="bg2"/>
              </a:solidFill>
            </a:endParaRPr>
          </a:p>
        </p:txBody>
      </p:sp>
      <p:sp>
        <p:nvSpPr>
          <p:cNvPr id="6" name="Rectangle 5"/>
          <p:cNvSpPr/>
          <p:nvPr/>
        </p:nvSpPr>
        <p:spPr>
          <a:xfrm>
            <a:off x="235994" y="1470565"/>
            <a:ext cx="8777377" cy="1569660"/>
          </a:xfrm>
          <a:prstGeom prst="rect">
            <a:avLst/>
          </a:prstGeom>
        </p:spPr>
        <p:txBody>
          <a:bodyPr wrap="square">
            <a:spAutoFit/>
          </a:bodyPr>
          <a:lstStyle/>
          <a:p>
            <a:r>
              <a:rPr lang="en-US" sz="3200" u="sng" dirty="0" smtClean="0">
                <a:solidFill>
                  <a:srgbClr val="008000"/>
                </a:solidFill>
                <a:cs typeface="Aharoni" panose="02010803020104030203" pitchFamily="2" charset="-79"/>
              </a:rPr>
              <a:t>QUESTION 92</a:t>
            </a:r>
            <a:r>
              <a:rPr lang="en-US" sz="3200" dirty="0" smtClean="0">
                <a:solidFill>
                  <a:srgbClr val="008000"/>
                </a:solidFill>
                <a:cs typeface="Aharoni" panose="02010803020104030203" pitchFamily="2" charset="-79"/>
              </a:rPr>
              <a:t>:  </a:t>
            </a:r>
          </a:p>
          <a:p>
            <a:r>
              <a:rPr lang="en-US" sz="3200" dirty="0" smtClean="0">
                <a:solidFill>
                  <a:srgbClr val="008000"/>
                </a:solidFill>
              </a:rPr>
              <a:t>You were drinking at the party.</a:t>
            </a:r>
          </a:p>
          <a:p>
            <a:endParaRPr lang="en-US" sz="3200" b="0" dirty="0" smtClean="0">
              <a:solidFill>
                <a:srgbClr val="008000"/>
              </a:solidFill>
              <a:latin typeface="+mn-lt"/>
              <a:cs typeface="Aharoni" panose="02010803020104030203" pitchFamily="2" charset="-79"/>
            </a:endParaRPr>
          </a:p>
        </p:txBody>
      </p:sp>
      <p:cxnSp>
        <p:nvCxnSpPr>
          <p:cNvPr id="7" name="Straight Connector 6"/>
          <p:cNvCxnSpPr/>
          <p:nvPr/>
        </p:nvCxnSpPr>
        <p:spPr bwMode="auto">
          <a:xfrm flipV="1">
            <a:off x="878774" y="3621974"/>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
        <p:nvSpPr>
          <p:cNvPr id="8" name="TextBox 7"/>
          <p:cNvSpPr txBox="1"/>
          <p:nvPr/>
        </p:nvSpPr>
        <p:spPr>
          <a:xfrm>
            <a:off x="878774" y="4500741"/>
            <a:ext cx="7445829" cy="1077218"/>
          </a:xfrm>
          <a:prstGeom prst="rect">
            <a:avLst/>
          </a:prstGeom>
          <a:noFill/>
        </p:spPr>
        <p:txBody>
          <a:bodyPr wrap="square" rtlCol="0">
            <a:spAutoFit/>
          </a:bodyPr>
          <a:lstStyle/>
          <a:p>
            <a:r>
              <a:rPr lang="en-US" sz="3200" u="sng" dirty="0">
                <a:solidFill>
                  <a:srgbClr val="FF0000"/>
                </a:solidFill>
                <a:cs typeface="Aharoni" panose="02010803020104030203" pitchFamily="2" charset="-79"/>
              </a:rPr>
              <a:t>ANSWER</a:t>
            </a:r>
            <a:r>
              <a:rPr lang="en-US" sz="3200" dirty="0">
                <a:solidFill>
                  <a:srgbClr val="FF0000"/>
                </a:solidFill>
                <a:cs typeface="Aharoni" panose="02010803020104030203" pitchFamily="2" charset="-79"/>
              </a:rPr>
              <a:t>:  </a:t>
            </a:r>
          </a:p>
          <a:p>
            <a:r>
              <a:rPr lang="en-US" sz="3200" dirty="0" smtClean="0">
                <a:solidFill>
                  <a:srgbClr val="FF0000"/>
                </a:solidFill>
              </a:rPr>
              <a:t>Yes.</a:t>
            </a:r>
            <a:endParaRPr lang="en-US" sz="3200" b="0" dirty="0">
              <a:solidFill>
                <a:srgbClr val="FF0000"/>
              </a:solidFill>
              <a:cs typeface="Aharoni" panose="02010803020104030203" pitchFamily="2" charset="-79"/>
            </a:endParaRPr>
          </a:p>
        </p:txBody>
      </p:sp>
      <p:sp>
        <p:nvSpPr>
          <p:cNvPr id="9" name="TextBox 8"/>
          <p:cNvSpPr txBox="1"/>
          <p:nvPr/>
        </p:nvSpPr>
        <p:spPr>
          <a:xfrm>
            <a:off x="961901" y="3633850"/>
            <a:ext cx="7172696" cy="400110"/>
          </a:xfrm>
          <a:prstGeom prst="rect">
            <a:avLst/>
          </a:prstGeom>
          <a:noFill/>
        </p:spPr>
        <p:txBody>
          <a:bodyPr wrap="square" rtlCol="0">
            <a:spAutoFit/>
          </a:bodyPr>
          <a:lstStyle/>
          <a:p>
            <a:pPr algn="l"/>
            <a:r>
              <a:rPr lang="en-US" dirty="0" smtClean="0">
                <a:solidFill>
                  <a:srgbClr val="000099"/>
                </a:solidFill>
              </a:rPr>
              <a:t>Objection:  YES or  NO	Basis:</a:t>
            </a:r>
            <a:endParaRPr lang="en-US" dirty="0">
              <a:solidFill>
                <a:srgbClr val="000099"/>
              </a:solidFill>
            </a:endParaRPr>
          </a:p>
        </p:txBody>
      </p:sp>
      <p:cxnSp>
        <p:nvCxnSpPr>
          <p:cNvPr id="10" name="Straight Connector 9"/>
          <p:cNvCxnSpPr/>
          <p:nvPr/>
        </p:nvCxnSpPr>
        <p:spPr bwMode="auto">
          <a:xfrm flipV="1">
            <a:off x="878773" y="4065320"/>
            <a:ext cx="7255823" cy="11876"/>
          </a:xfrm>
          <a:prstGeom prst="line">
            <a:avLst/>
          </a:prstGeom>
          <a:solidFill>
            <a:srgbClr val="0C2D83"/>
          </a:solidFill>
          <a:ln w="5715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836574744"/>
      </p:ext>
    </p:extLst>
  </p:cSld>
  <p:clrMapOvr>
    <a:masterClrMapping/>
  </p:clrMapOvr>
  <mc:AlternateContent xmlns:mc="http://schemas.openxmlformats.org/markup-compatibility/2006" xmlns:p14="http://schemas.microsoft.com/office/powerpoint/2010/main">
    <mc:Choice Requires="p14">
      <p:transition spd="slow" p14:dur="4000" advTm="6000"/>
    </mc:Choice>
    <mc:Fallback xmlns="">
      <p:transition spd="slow" advTm="600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200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USAF(Unclas)">
  <a:themeElements>
    <a:clrScheme name="">
      <a:dk1>
        <a:srgbClr val="000000"/>
      </a:dk1>
      <a:lt1>
        <a:srgbClr val="FFFFFF"/>
      </a:lt1>
      <a:dk2>
        <a:srgbClr val="000000"/>
      </a:dk2>
      <a:lt2>
        <a:srgbClr val="808080"/>
      </a:lt2>
      <a:accent1>
        <a:srgbClr val="0000FF"/>
      </a:accent1>
      <a:accent2>
        <a:srgbClr val="3333CC"/>
      </a:accent2>
      <a:accent3>
        <a:srgbClr val="FFFFFF"/>
      </a:accent3>
      <a:accent4>
        <a:srgbClr val="000000"/>
      </a:accent4>
      <a:accent5>
        <a:srgbClr val="AAAAFF"/>
      </a:accent5>
      <a:accent6>
        <a:srgbClr val="2D2DB9"/>
      </a:accent6>
      <a:hlink>
        <a:srgbClr val="CCCCFF"/>
      </a:hlink>
      <a:folHlink>
        <a:srgbClr val="B2B2B2"/>
      </a:folHlink>
    </a:clrScheme>
    <a:fontScheme name="USAF(Uncla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USAF(Uncla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USAF(Uncla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USAF(Uncla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USAF(Uncla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USAF(Uncla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USAF(Uncla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USAF(Uncla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34193</TotalTime>
  <Words>6962</Words>
  <Application>Microsoft Office PowerPoint</Application>
  <PresentationFormat>On-screen Show (4:3)</PresentationFormat>
  <Paragraphs>1469</Paragraphs>
  <Slides>155</Slides>
  <Notes>142</Notes>
  <HiddenSlides>0</HiddenSlides>
  <MMClips>0</MMClips>
  <ScaleCrop>false</ScaleCrop>
  <HeadingPairs>
    <vt:vector size="4" baseType="variant">
      <vt:variant>
        <vt:lpstr>Theme</vt:lpstr>
      </vt:variant>
      <vt:variant>
        <vt:i4>1</vt:i4>
      </vt:variant>
      <vt:variant>
        <vt:lpstr>Slide Titles</vt:lpstr>
      </vt:variant>
      <vt:variant>
        <vt:i4>155</vt:i4>
      </vt:variant>
    </vt:vector>
  </HeadingPairs>
  <TitlesOfParts>
    <vt:vector size="156" baseType="lpstr">
      <vt:lpstr>USAF(Unclas)</vt:lpstr>
      <vt:lpstr>PowerPoint Presentation</vt:lpstr>
      <vt:lpstr>RULES</vt:lpstr>
      <vt:lpstr>SCENARIO (1)</vt:lpstr>
      <vt:lpstr>SCENARIO (2)</vt:lpstr>
      <vt:lpstr>SCENARIO (3)</vt:lpstr>
      <vt:lpstr>SCENARIO (4)</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Stacey Scarlett Prosecution Direct</vt:lpstr>
      <vt:lpstr>PowerPoint Presentation</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Prosecution Direct</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Stacey Scarlett Defense Cross</vt:lpstr>
      <vt:lpstr>SUMMARY</vt:lpstr>
      <vt:lpstr>THE-COLE ANSWERS</vt:lpstr>
      <vt:lpstr>THE-COLE ANSWERS</vt:lpstr>
      <vt:lpstr>THE-COLE ANSWERS</vt:lpstr>
      <vt:lpstr>THE-COLE ANSWERS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cp:lastPrinted>2002-05-08T12:03:03Z</cp:lastPrinted>
  <dcterms:created xsi:type="dcterms:W3CDTF">2000-04-26T18:38:01Z</dcterms:created>
  <dcterms:modified xsi:type="dcterms:W3CDTF">2017-03-27T20:57:28Z</dcterms:modified>
</cp:coreProperties>
</file>