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20"/>
  </p:notesMasterIdLst>
  <p:handoutMasterIdLst>
    <p:handoutMasterId r:id="rId21"/>
  </p:handoutMasterIdLst>
  <p:sldIdLst>
    <p:sldId id="1009" r:id="rId2"/>
    <p:sldId id="1031" r:id="rId3"/>
    <p:sldId id="1037" r:id="rId4"/>
    <p:sldId id="1038" r:id="rId5"/>
    <p:sldId id="1039" r:id="rId6"/>
    <p:sldId id="1032" r:id="rId7"/>
    <p:sldId id="1040" r:id="rId8"/>
    <p:sldId id="1033" r:id="rId9"/>
    <p:sldId id="1034" r:id="rId10"/>
    <p:sldId id="1041" r:id="rId11"/>
    <p:sldId id="1042" r:id="rId12"/>
    <p:sldId id="1043" r:id="rId13"/>
    <p:sldId id="1035" r:id="rId14"/>
    <p:sldId id="1044" r:id="rId15"/>
    <p:sldId id="1045" r:id="rId16"/>
    <p:sldId id="1046" r:id="rId17"/>
    <p:sldId id="1036" r:id="rId18"/>
    <p:sldId id="1047" r:id="rId19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66"/>
    <a:srgbClr val="000099"/>
    <a:srgbClr val="CCFFFF"/>
    <a:srgbClr val="DDDDDD"/>
    <a:srgbClr val="FFCC00"/>
    <a:srgbClr val="A7E2FF"/>
    <a:srgbClr val="FF0000"/>
    <a:srgbClr val="66CC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750" autoAdjust="0"/>
  </p:normalViewPr>
  <p:slideViewPr>
    <p:cSldViewPr snapToGrid="0">
      <p:cViewPr>
        <p:scale>
          <a:sx n="80" d="100"/>
          <a:sy n="80" d="100"/>
        </p:scale>
        <p:origin x="-1266" y="-198"/>
      </p:cViewPr>
      <p:guideLst>
        <p:guide orient="horz" pos="2592"/>
        <p:guide pos="48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632" y="-78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l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1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96338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l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796338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DAC538D-A8AF-4902-9D7D-0B1E9352B4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163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l">
              <a:defRPr sz="1200" b="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>
              <a:defRPr sz="1200" b="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4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l">
              <a:defRPr sz="1200" b="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831264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03490361-6AAD-4C8E-BE68-51DE209ADB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5308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0185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4095750" y="3924300"/>
            <a:ext cx="4495800" cy="10477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018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3467100" y="1962150"/>
            <a:ext cx="5143500" cy="1600200"/>
          </a:xfrm>
        </p:spPr>
        <p:txBody>
          <a:bodyPr/>
          <a:lstStyle>
            <a:lvl1pPr>
              <a:defRPr sz="4400"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11FC6-3B21-4BAC-9F61-B4C1DC03C329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 userDrawn="1"/>
        </p:nvSpPr>
        <p:spPr bwMode="auto">
          <a:xfrm>
            <a:off x="1270000" y="6461125"/>
            <a:ext cx="6553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www.the-cole.com</a:t>
            </a:r>
            <a:endParaRPr lang="en-US" sz="1600" i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456140" y="353479"/>
            <a:ext cx="830686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0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“CENTER OF LITIGATION EXCELLENCE”</a:t>
            </a:r>
            <a:endParaRPr lang="en-US" sz="3500" b="0" dirty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0F469-7848-422A-9CA6-F71D6A5BB656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76200"/>
            <a:ext cx="2032000" cy="5784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76200"/>
            <a:ext cx="5946775" cy="5784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D4239-2125-4135-AECE-B0AD7AC0D56F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8C289-3682-4E75-BFF3-52C630019457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096FE-1491-419D-9EF9-46F269B7431F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0F477-C65A-4090-9FC1-54587A243F50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844C7-7D8E-4C74-B7E0-FF44DA10A967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226C4-C263-4A62-9EF7-0BADD184373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98B5F-63D7-4D4B-95BC-D2A8C09D671C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5D6B4-6352-4822-A82E-B3799D72B494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CB0F7-5A27-48BC-B5F8-36DECB0949D4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153670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C6FBE34E-63E8-4469-B55C-1DC2EF1799D7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053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663700" y="76200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59" name="Line 1031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9160" name="Line 1032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4375150" y="5038725"/>
            <a:ext cx="431165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dirty="0">
              <a:solidFill>
                <a:srgbClr val="151C77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6260" y="2248398"/>
            <a:ext cx="833054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“MILITARY JUSTICE 101</a:t>
            </a:r>
            <a:r>
              <a:rPr lang="en-US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”</a:t>
            </a:r>
          </a:p>
          <a:p>
            <a:endParaRPr lang="en-US" sz="1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3600" dirty="0" smtClean="0">
                <a:solidFill>
                  <a:srgbClr val="008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Military Process and their Civilian Court System Equivalents</a:t>
            </a:r>
            <a:endParaRPr lang="en-US" sz="3600" dirty="0">
              <a:solidFill>
                <a:srgbClr val="008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700" y="76200"/>
            <a:ext cx="70866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C-2-G: PRE-TRIAL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38C289-3682-4E75-BFF3-52C630019457}" type="slidenum">
              <a:rPr lang="en-US" smtClean="0"/>
              <a:pPr>
                <a:defRPr/>
              </a:pPr>
              <a:t>10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5994" y="1470565"/>
            <a:ext cx="87773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Disposition: 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The SPCMCA can –</a:t>
            </a:r>
          </a:p>
          <a:p>
            <a:pPr algn="l"/>
            <a:r>
              <a:rPr lang="en-US" sz="10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  <a:endParaRPr lang="en-US" sz="1000" b="0" dirty="0" smtClean="0"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Refer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(“send”)</a:t>
            </a:r>
            <a:r>
              <a:rPr lang="en-US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case to a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Summary Court-Martial 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(“petty-crimes court”)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=No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members 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(“jury”)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, limited punishments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rgbClr val="000066"/>
                </a:solidFill>
                <a:cs typeface="Aharoni" panose="02010803020104030203" pitchFamily="2" charset="-79"/>
              </a:rPr>
              <a:t>Refer </a:t>
            </a: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case </a:t>
            </a:r>
            <a:r>
              <a:rPr lang="en-US" sz="2400" b="0" dirty="0">
                <a:solidFill>
                  <a:srgbClr val="000066"/>
                </a:solidFill>
                <a:cs typeface="Aharoni" panose="02010803020104030203" pitchFamily="2" charset="-79"/>
              </a:rPr>
              <a:t>to a </a:t>
            </a:r>
            <a:r>
              <a:rPr lang="en-US" sz="2400" b="0" dirty="0" smtClean="0">
                <a:solidFill>
                  <a:srgbClr val="FF0000"/>
                </a:solidFill>
                <a:cs typeface="Aharoni" panose="02010803020104030203" pitchFamily="2" charset="-79"/>
              </a:rPr>
              <a:t>Special Court-Martial </a:t>
            </a:r>
            <a:r>
              <a:rPr lang="en-US" b="0" i="1" dirty="0" smtClean="0">
                <a:solidFill>
                  <a:srgbClr val="008000"/>
                </a:solidFill>
                <a:cs typeface="Aharoni" panose="02010803020104030203" pitchFamily="2" charset="-79"/>
              </a:rPr>
              <a:t>(“misdemeanor court”)</a:t>
            </a:r>
            <a:r>
              <a:rPr lang="en-US" sz="2400" b="0" i="1" dirty="0" smtClean="0">
                <a:solidFill>
                  <a:srgbClr val="000066"/>
                </a:solidFill>
                <a:cs typeface="Aharoni" panose="02010803020104030203" pitchFamily="2" charset="-79"/>
              </a:rPr>
              <a:t>=</a:t>
            </a: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Minimum 3 members (Enlisted Accused can request 1/3 </a:t>
            </a:r>
            <a:r>
              <a:rPr lang="en-US" sz="2400" b="0" dirty="0" err="1" smtClean="0">
                <a:solidFill>
                  <a:srgbClr val="000066"/>
                </a:solidFill>
                <a:cs typeface="Aharoni" panose="02010803020104030203" pitchFamily="2" charset="-79"/>
              </a:rPr>
              <a:t>mbrs</a:t>
            </a: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 are enlisted), 12-mon confinement max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Order an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Article 32 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(“preliminary hearing”)</a:t>
            </a:r>
            <a:r>
              <a:rPr lang="en-US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to consider whether to send Charge(s) and Specification(s) to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General Court Martial Convening Authority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to be referred to a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General Court Martial 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(“felony court”)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=min 5 members, punishment up to max allowed for each crime, up to death/life imprisonment. </a:t>
            </a:r>
          </a:p>
          <a:p>
            <a:pPr lvl="1" algn="l"/>
            <a:r>
              <a:rPr lang="en-US" sz="10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434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700" y="76200"/>
            <a:ext cx="70866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C-2-G: PRE-TRIAL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38C289-3682-4E75-BFF3-52C630019457}" type="slidenum">
              <a:rPr lang="en-US" smtClean="0"/>
              <a:pPr>
                <a:defRPr/>
              </a:pPr>
              <a:t>11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5994" y="1434940"/>
            <a:ext cx="8777377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Article 32 hearing: 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A formal hearing at which an independent Judge Advocate (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PHO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– “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Preliminary Hearing Officer</a:t>
            </a:r>
            <a:r>
              <a:rPr lang="en-US" sz="2400" b="0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”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) reviews the evidence, determines whether there is probable cause to believe the Accused committed the preferred Charge(s) and Specification(s), and recommends what should be done with the case:</a:t>
            </a:r>
          </a:p>
          <a:p>
            <a:pPr algn="l"/>
            <a:r>
              <a:rPr lang="en-US" sz="10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Article &amp; RCM’s completely revamped in 2014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Victims can elect not to testify … written statements/ evidence allowed in lieu of live testimony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Typically an OSI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agent will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testify to discuss the investigation, potentially a lab expert to interpret report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PHO issues a written report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w/ probable cause finding &amp; a non-binding disposition recommendation</a:t>
            </a:r>
            <a:endParaRPr lang="en-US" sz="24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4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lvl="1" algn="l"/>
            <a:r>
              <a:rPr lang="en-US" sz="10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8984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700" y="76200"/>
            <a:ext cx="70866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C-2-G: PRE-TRIAL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38C289-3682-4E75-BFF3-52C630019457}" type="slidenum">
              <a:rPr lang="en-US" smtClean="0"/>
              <a:pPr>
                <a:defRPr/>
              </a:pPr>
              <a:t>12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5994" y="1470565"/>
            <a:ext cx="8777377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Disposition: 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The GCMCA can –</a:t>
            </a:r>
          </a:p>
          <a:p>
            <a:pPr algn="l"/>
            <a:r>
              <a:rPr lang="en-US" sz="10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Do lots of things, but generally refer case to a General Court-Martial </a:t>
            </a:r>
            <a:r>
              <a:rPr lang="en-US" sz="2400" b="0" i="1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aka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send it to trial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66"/>
                </a:solidFill>
                <a:cs typeface="Aharoni" panose="02010803020104030203" pitchFamily="2" charset="-79"/>
              </a:rPr>
              <a:t>Next Steps</a:t>
            </a: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 </a:t>
            </a:r>
            <a:r>
              <a:rPr lang="en-US" sz="2400" b="0" dirty="0">
                <a:solidFill>
                  <a:srgbClr val="000066"/>
                </a:solidFill>
                <a:cs typeface="Aharoni" panose="02010803020104030203" pitchFamily="2" charset="-79"/>
              </a:rPr>
              <a:t>–</a:t>
            </a:r>
          </a:p>
          <a:p>
            <a:pPr algn="l"/>
            <a:r>
              <a:rPr lang="en-US" sz="1000" b="0" dirty="0">
                <a:solidFill>
                  <a:srgbClr val="000066"/>
                </a:solidFill>
                <a:cs typeface="Aharoni" panose="02010803020104030203" pitchFamily="2" charset="-79"/>
              </a:rPr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rgbClr val="000066"/>
                </a:solidFill>
                <a:cs typeface="Aharoni" panose="02010803020104030203" pitchFamily="2" charset="-79"/>
              </a:rPr>
              <a:t>Secure expert </a:t>
            </a:r>
            <a:r>
              <a:rPr lang="en-US" sz="2400" b="0" dirty="0" smtClean="0">
                <a:solidFill>
                  <a:srgbClr val="FF0000"/>
                </a:solidFill>
                <a:cs typeface="Aharoni" panose="02010803020104030203" pitchFamily="2" charset="-79"/>
              </a:rPr>
              <a:t>consultants</a:t>
            </a: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/</a:t>
            </a:r>
            <a:r>
              <a:rPr lang="en-US" sz="2400" b="0" dirty="0" smtClean="0">
                <a:solidFill>
                  <a:srgbClr val="FF0000"/>
                </a:solidFill>
                <a:cs typeface="Aharoni" panose="02010803020104030203" pitchFamily="2" charset="-79"/>
              </a:rPr>
              <a:t>witnesses</a:t>
            </a:r>
            <a:r>
              <a:rPr lang="en-US" sz="2400" b="0" dirty="0" smtClean="0">
                <a:solidFill>
                  <a:srgbClr val="000099"/>
                </a:solidFill>
                <a:cs typeface="Aharoni" panose="02010803020104030203" pitchFamily="2" charset="-79"/>
              </a:rPr>
              <a:t> </a:t>
            </a:r>
            <a:r>
              <a:rPr lang="en-US" sz="2400" b="0" dirty="0">
                <a:solidFill>
                  <a:srgbClr val="000066"/>
                </a:solidFill>
                <a:cs typeface="Aharoni" panose="02010803020104030203" pitchFamily="2" charset="-79"/>
              </a:rPr>
              <a:t>for both </a:t>
            </a:r>
            <a:r>
              <a:rPr lang="en-US" sz="2400" b="0" dirty="0" smtClean="0">
                <a:solidFill>
                  <a:srgbClr val="FF0000"/>
                </a:solidFill>
                <a:cs typeface="Aharoni" panose="02010803020104030203" pitchFamily="2" charset="-79"/>
              </a:rPr>
              <a:t>Gov’t </a:t>
            </a:r>
            <a:r>
              <a:rPr lang="en-US" sz="2400" b="0" dirty="0">
                <a:solidFill>
                  <a:srgbClr val="FF0000"/>
                </a:solidFill>
                <a:cs typeface="Aharoni" panose="02010803020104030203" pitchFamily="2" charset="-79"/>
              </a:rPr>
              <a:t>Trial Counsel (TC)</a:t>
            </a:r>
            <a:r>
              <a:rPr lang="en-US" sz="2400" b="0" dirty="0">
                <a:solidFill>
                  <a:srgbClr val="000066"/>
                </a:solidFill>
                <a:cs typeface="Aharoni" panose="02010803020104030203" pitchFamily="2" charset="-79"/>
              </a:rPr>
              <a:t> </a:t>
            </a:r>
            <a:r>
              <a:rPr lang="en-US" b="0" i="1" dirty="0">
                <a:solidFill>
                  <a:srgbClr val="008000"/>
                </a:solidFill>
                <a:cs typeface="Aharoni" panose="02010803020104030203" pitchFamily="2" charset="-79"/>
              </a:rPr>
              <a:t>(“the prosecutors”)</a:t>
            </a:r>
            <a:r>
              <a:rPr lang="en-US" sz="2400" b="0" dirty="0">
                <a:solidFill>
                  <a:srgbClr val="000066"/>
                </a:solidFill>
                <a:cs typeface="Aharoni" panose="02010803020104030203" pitchFamily="2" charset="-79"/>
              </a:rPr>
              <a:t> and </a:t>
            </a: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Defense</a:t>
            </a:r>
            <a:endParaRPr lang="en-US" sz="2400" b="0" dirty="0">
              <a:solidFill>
                <a:srgbClr val="000066"/>
              </a:solidFill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Set a trial date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Provide reciprocal discovery (broad rules here)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Consider </a:t>
            </a:r>
            <a:r>
              <a:rPr lang="en-US" sz="2400" b="0" dirty="0" smtClean="0">
                <a:solidFill>
                  <a:srgbClr val="FF0000"/>
                </a:solidFill>
                <a:cs typeface="Aharoni" panose="02010803020104030203" pitchFamily="2" charset="-79"/>
              </a:rPr>
              <a:t>PTA</a:t>
            </a: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’s and </a:t>
            </a:r>
            <a:r>
              <a:rPr lang="en-US" sz="2400" b="0" dirty="0" smtClean="0">
                <a:solidFill>
                  <a:srgbClr val="FF0000"/>
                </a:solidFill>
                <a:cs typeface="Aharoni" panose="02010803020104030203" pitchFamily="2" charset="-79"/>
              </a:rPr>
              <a:t>Chapter 4</a:t>
            </a: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’s </a:t>
            </a:r>
            <a:r>
              <a:rPr lang="en-US" b="0" i="1" dirty="0" smtClean="0">
                <a:solidFill>
                  <a:srgbClr val="008000"/>
                </a:solidFill>
                <a:cs typeface="Aharoni" panose="02010803020104030203" pitchFamily="2" charset="-79"/>
              </a:rPr>
              <a:t>(“alternate dispositions”)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Resolve pretrial motions in </a:t>
            </a:r>
            <a:r>
              <a:rPr lang="en-US" sz="2400" b="0" dirty="0" smtClean="0">
                <a:solidFill>
                  <a:srgbClr val="FF0000"/>
                </a:solidFill>
                <a:cs typeface="Aharoni" panose="02010803020104030203" pitchFamily="2" charset="-79"/>
              </a:rPr>
              <a:t>Article 39a sessions</a:t>
            </a: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Travel Witnesses,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STC/SDC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(“senior prosecutor/senior defense counsel”)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come in week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before trial,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go &gt;&gt;&gt;</a:t>
            </a:r>
          </a:p>
          <a:p>
            <a:pPr lvl="1" algn="l"/>
            <a:r>
              <a:rPr lang="en-US" sz="10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96733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700" y="76200"/>
            <a:ext cx="70866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C-2-G: TRIAL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38C289-3682-4E75-BFF3-52C630019457}" type="slidenum">
              <a:rPr lang="en-US" smtClean="0"/>
              <a:pPr>
                <a:defRPr/>
              </a:pPr>
              <a:t>13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5994" y="1470565"/>
            <a:ext cx="8777377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Military Courts in action look a lot like any civilian criminal trial … or TV trial:</a:t>
            </a:r>
            <a:endParaRPr lang="en-US" sz="24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algn="l"/>
            <a:r>
              <a:rPr lang="en-US" sz="10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Motions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Voir</a:t>
            </a:r>
            <a:r>
              <a:rPr lang="en-US" sz="24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Dire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Opening Statements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Presentation of Evidence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Instructions to the Members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Closing Argument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Deliberation &amp; Findings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? Sentencing 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algn="l"/>
            <a:r>
              <a:rPr lang="en-US" sz="10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 </a:t>
            </a:r>
            <a:endParaRPr lang="en-US" sz="1000" b="0" dirty="0">
              <a:solidFill>
                <a:srgbClr val="000066"/>
              </a:solidFill>
              <a:cs typeface="Aharoni" panose="02010803020104030203" pitchFamily="2" charset="-79"/>
            </a:endParaRPr>
          </a:p>
          <a:p>
            <a:pPr lvl="1" algn="l"/>
            <a:r>
              <a:rPr lang="en-US" sz="10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 </a:t>
            </a:r>
          </a:p>
        </p:txBody>
      </p:sp>
      <p:pic>
        <p:nvPicPr>
          <p:cNvPr id="6" name="Picture 6" descr="E:\judge_jody_watching_an_oath_taken_hg_wht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8493" y="3881900"/>
            <a:ext cx="3048000" cy="243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568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700" y="76200"/>
            <a:ext cx="70866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C-2-G: TRIAL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38C289-3682-4E75-BFF3-52C630019457}" type="slidenum">
              <a:rPr lang="en-US" smtClean="0"/>
              <a:pPr>
                <a:defRPr/>
              </a:pPr>
              <a:t>14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5994" y="1470565"/>
            <a:ext cx="877737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Tidbits:</a:t>
            </a:r>
            <a:endParaRPr lang="en-US" sz="24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algn="l"/>
            <a:r>
              <a:rPr lang="en-US" sz="10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Motions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: Big ones before trial (suppression, dismiss), which may require testimony and evidence presentation; little ones during (evidentiary issues, arguing objections) … all in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39a sessions 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(“sidebar”)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i="1" dirty="0" smtClean="0">
              <a:solidFill>
                <a:srgbClr val="008000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Voir</a:t>
            </a:r>
            <a:r>
              <a:rPr lang="en-US" sz="24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Dire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: All detailed members there (panel of 12-15); Military Judge, then TC and DC ask questions of the entire panel; follow up individually as necessary, one at a time; TC and DC unlimited challenges “for cause”; 1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preemptory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(“freebie”)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challenge per side; quorum requires 5 members left on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panel for a General Court-Martial (3 for a Special Court-Martial)</a:t>
            </a:r>
            <a:endParaRPr lang="en-US" sz="24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lvl="1" algn="l"/>
            <a:r>
              <a:rPr lang="en-US" sz="10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6282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700" y="76200"/>
            <a:ext cx="70866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C-2-G: TRIAL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38C289-3682-4E75-BFF3-52C630019457}" type="slidenum">
              <a:rPr lang="en-US" smtClean="0"/>
              <a:pPr>
                <a:defRPr/>
              </a:pPr>
              <a:t>15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5994" y="1470565"/>
            <a:ext cx="877737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More Tidbits:</a:t>
            </a:r>
            <a:endParaRPr lang="en-US" sz="24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algn="l"/>
            <a:r>
              <a:rPr lang="en-US" sz="10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Opening Statements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:</a:t>
            </a:r>
            <a:r>
              <a:rPr lang="en-US" sz="24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Best ones use demonstrative aids, experts can help put these together …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Presentation of Evidence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: Government has burden (beyond reasonable doubt) so goes first; direct/cross/re-direct, and on and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on</a:t>
            </a:r>
            <a:endParaRPr lang="en-US" sz="24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Accused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has absolute right not to testify, no requirement to put on evidence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Members can ask questions as well … and they do!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Most witness excluded until their turn to testify … EXCEPT usually experts and victims can remain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en-US" sz="24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lvl="1" algn="l"/>
            <a:r>
              <a:rPr lang="en-US" sz="10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8190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700" y="76200"/>
            <a:ext cx="70866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C-2-G: TRIAL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38C289-3682-4E75-BFF3-52C630019457}" type="slidenum">
              <a:rPr lang="en-US" smtClean="0"/>
              <a:pPr>
                <a:defRPr/>
              </a:pPr>
              <a:t>16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5994" y="1470565"/>
            <a:ext cx="877737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66"/>
                </a:solidFill>
                <a:cs typeface="Aharoni" panose="02010803020104030203" pitchFamily="2" charset="-79"/>
              </a:rPr>
              <a:t>More </a:t>
            </a:r>
            <a:r>
              <a:rPr lang="en-US" sz="2600" dirty="0" smtClean="0">
                <a:solidFill>
                  <a:srgbClr val="000066"/>
                </a:solidFill>
                <a:cs typeface="Aharoni" panose="02010803020104030203" pitchFamily="2" charset="-79"/>
              </a:rPr>
              <a:t>Tidbits</a:t>
            </a:r>
            <a:r>
              <a:rPr lang="en-US" sz="26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:</a:t>
            </a:r>
            <a:endParaRPr lang="en-US" sz="24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algn="l"/>
            <a:r>
              <a:rPr lang="en-US" sz="10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Instructions to the Members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: Judge tells members what the law is.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Closing Argument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: What it is all about … one of two times during trial when the gallery is full.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Deliberation &amp; 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Findings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  <a:r>
              <a:rPr lang="en-US" b="0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(“verdict”):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Closed session; members have an equal voice; deliberate until ready to vote and take one vote, secret ballot – requires 2/3rds vote Guilty for finding on a specification to be Guilty.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? Sentencing ?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: Starts right away (no pre-sentencing reports) … evidence, arguments, deliberations, sentence.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algn="l"/>
            <a:r>
              <a:rPr lang="en-US" sz="10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 </a:t>
            </a:r>
            <a:endParaRPr lang="en-US" sz="1000" b="0" dirty="0">
              <a:solidFill>
                <a:srgbClr val="000066"/>
              </a:solidFill>
              <a:cs typeface="Aharoni" panose="02010803020104030203" pitchFamily="2" charset="-79"/>
            </a:endParaRPr>
          </a:p>
          <a:p>
            <a:pPr lvl="1" algn="l"/>
            <a:r>
              <a:rPr lang="en-US" sz="10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100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700" y="76200"/>
            <a:ext cx="70866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FUTURE OF UCMJ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38C289-3682-4E75-BFF3-52C630019457}" type="slidenum">
              <a:rPr lang="en-US" smtClean="0"/>
              <a:pPr>
                <a:defRPr/>
              </a:pPr>
              <a:t>17</a:t>
            </a:fld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5" name="Picture 7" descr="mr_alarm_dragging_feet_hg_clr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7" y="5383406"/>
            <a:ext cx="721743" cy="103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35994" y="1470565"/>
            <a:ext cx="87773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66"/>
                </a:solidFill>
                <a:cs typeface="Aharoni" panose="02010803020104030203" pitchFamily="2" charset="-79"/>
              </a:rPr>
              <a:t>System in flux</a:t>
            </a:r>
            <a:r>
              <a:rPr lang="en-US" sz="26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: Should it remain commander-centric? </a:t>
            </a:r>
            <a:endParaRPr lang="en-US" sz="24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algn="l"/>
            <a:r>
              <a:rPr lang="en-US" sz="10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Congress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: Major changes every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NDAA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since 2012 … enhance victims’ rights/adopt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CVRA (Article 6b)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… adopt Special Victims Unit construct (prosecutors/investigators)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cs typeface="Aharoni" panose="02010803020104030203" pitchFamily="2" charset="-79"/>
              </a:rPr>
              <a:t>DoD</a:t>
            </a: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: MJRG (Military Justice Review Group) authored Military Justice Act of 2016 </a:t>
            </a: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(parts of it became law).  Ideas out there …</a:t>
            </a:r>
            <a:endParaRPr lang="en-US" sz="2400" b="0" dirty="0" smtClean="0">
              <a:solidFill>
                <a:srgbClr val="000066"/>
              </a:solidFill>
              <a:cs typeface="Aharoni" panose="02010803020104030203" pitchFamily="2" charset="-79"/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Judge-alone sentencing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Sentencing Guideline ranges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Reforming the </a:t>
            </a: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PTA processes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New/updated punitive Articles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Enhancing professionalism/independence of judiciary</a:t>
            </a:r>
            <a:endParaRPr lang="en-US" sz="2400" b="0" dirty="0">
              <a:solidFill>
                <a:srgbClr val="000066"/>
              </a:solidFill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dirty="0">
              <a:solidFill>
                <a:srgbClr val="000066"/>
              </a:solidFill>
              <a:cs typeface="Aharoni" panose="02010803020104030203" pitchFamily="2" charset="-79"/>
            </a:endParaRPr>
          </a:p>
          <a:p>
            <a:pPr algn="l"/>
            <a:endParaRPr lang="en-US" sz="10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9568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700" y="76200"/>
            <a:ext cx="70866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What We Talked About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38C289-3682-4E75-BFF3-52C630019457}" type="slidenum">
              <a:rPr lang="en-US" smtClean="0"/>
              <a:pPr>
                <a:defRPr/>
              </a:pPr>
              <a:t>18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5994" y="1589315"/>
            <a:ext cx="8777377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u="sng" dirty="0" smtClean="0">
                <a:solidFill>
                  <a:srgbClr val="000066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Foundations of the Military Justice System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rgbClr val="000066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u="sng" dirty="0" smtClean="0">
                <a:solidFill>
                  <a:srgbClr val="000066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Cradle to Grave Processes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Crime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Investigation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Pre-trial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Trial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rgbClr val="000066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u="sng" dirty="0" smtClean="0">
                <a:solidFill>
                  <a:srgbClr val="000066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The Future </a:t>
            </a:r>
          </a:p>
        </p:txBody>
      </p:sp>
    </p:spTree>
    <p:extLst>
      <p:ext uri="{BB962C8B-B14F-4D97-AF65-F5344CB8AC3E}">
        <p14:creationId xmlns:p14="http://schemas.microsoft.com/office/powerpoint/2010/main" val="233194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700" y="76200"/>
            <a:ext cx="70866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REQUIRED OUTLINE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38C289-3682-4E75-BFF3-52C630019457}" type="slidenum">
              <a:rPr lang="en-US" smtClean="0"/>
              <a:pPr>
                <a:defRPr/>
              </a:pPr>
              <a:t>2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5994" y="1589315"/>
            <a:ext cx="8777377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u="sng" dirty="0" smtClean="0">
                <a:solidFill>
                  <a:srgbClr val="000066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Foundations of the Military Justice System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rgbClr val="000066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u="sng" dirty="0" smtClean="0">
                <a:solidFill>
                  <a:srgbClr val="000066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Cradle to Grave Processes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Crime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Investigation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Pre-trial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Trial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rgbClr val="000066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u="sng" dirty="0" smtClean="0">
                <a:solidFill>
                  <a:srgbClr val="000066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The Future </a:t>
            </a:r>
            <a:endParaRPr lang="en-US" sz="2600" u="sng" dirty="0" smtClean="0">
              <a:solidFill>
                <a:srgbClr val="000066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600" u="sng" dirty="0">
              <a:solidFill>
                <a:srgbClr val="000066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algn="l"/>
            <a:r>
              <a:rPr lang="en-US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Those items highlighted in </a:t>
            </a:r>
            <a:r>
              <a:rPr lang="en-US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US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b="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US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correspond to terms further defined in the Glossary of Terms included with this presentation.</a:t>
            </a:r>
            <a:endParaRPr lang="en-US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4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273" y="76200"/>
            <a:ext cx="7445828" cy="1143000"/>
          </a:xfrm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FOUNDATION OF MILITARY LAW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38C289-3682-4E75-BFF3-52C630019457}" type="slidenum">
              <a:rPr lang="en-US" smtClean="0"/>
              <a:pPr>
                <a:defRPr/>
              </a:pPr>
              <a:t>3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5994" y="1470565"/>
            <a:ext cx="8777377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1774 British Articles of War</a:t>
            </a:r>
            <a:r>
              <a:rPr lang="en-US" sz="26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(American Articles of War and Articles for the Government of the Navy)</a:t>
            </a:r>
            <a:endParaRPr lang="en-US" sz="2400" b="0" u="sng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U.S. Constitution</a:t>
            </a:r>
            <a:endParaRPr lang="en-US" sz="2600" dirty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Congress:  Art I, Sec 8 (makes rules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) </a:t>
            </a:r>
            <a:endParaRPr lang="en-US" sz="24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President:  Art II, Sec 2 (Commander in Chief)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Bill of Rights:  Some, not all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Post WWII Reforms</a:t>
            </a:r>
            <a:r>
              <a:rPr lang="en-US" sz="26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: 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UCMJ = Uniform Code of Military Justice 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(“criminal code”)</a:t>
            </a:r>
            <a:r>
              <a:rPr lang="en-US" sz="2400" b="0" i="1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10 U.S.C. Sec 801-946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Articles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1-146)</a:t>
            </a:r>
            <a:r>
              <a:rPr lang="en-US" sz="2400" b="0" i="1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MCM = Manual for Courts-Martial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  <a:r>
              <a:rPr lang="en-US" b="0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(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“rulebook”</a:t>
            </a:r>
            <a:r>
              <a:rPr lang="en-US" b="0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RCM = Rules for Courts-Martial 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(“trial </a:t>
            </a:r>
            <a:r>
              <a:rPr lang="en-US" b="0" i="1" dirty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p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rocedure”)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MRE = Military Rules of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Evidence </a:t>
            </a:r>
            <a:r>
              <a:rPr lang="en-US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(mostly same as Fed Rules)</a:t>
            </a:r>
            <a:endParaRPr lang="en-US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Substantially revised: 1968, 1983-84, 2012-15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u="sng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600" u="sng" dirty="0" smtClean="0">
              <a:solidFill>
                <a:srgbClr val="000066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6872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700" y="76200"/>
            <a:ext cx="70866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FOUNDATION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38C289-3682-4E75-BFF3-52C630019457}" type="slidenum">
              <a:rPr lang="en-US" smtClean="0"/>
              <a:pPr>
                <a:defRPr/>
              </a:pPr>
              <a:t>4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5994" y="1304315"/>
            <a:ext cx="877737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MCM Preamble:</a:t>
            </a:r>
            <a:endParaRPr lang="en-US" sz="24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u="sng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algn="l"/>
            <a:r>
              <a:rPr lang="en-US" sz="2400" b="0" dirty="0">
                <a:solidFill>
                  <a:srgbClr val="002060"/>
                </a:solidFill>
                <a:cs typeface="Times New Roman" pitchFamily="18" charset="0"/>
              </a:rPr>
              <a:t>“The purpose of military law is to </a:t>
            </a:r>
            <a:r>
              <a:rPr lang="en-US" sz="2400" b="0" u="sng" dirty="0">
                <a:solidFill>
                  <a:srgbClr val="002060"/>
                </a:solidFill>
                <a:cs typeface="Times New Roman" pitchFamily="18" charset="0"/>
              </a:rPr>
              <a:t>promote justice</a:t>
            </a:r>
            <a:r>
              <a:rPr lang="en-US" sz="2400" b="0" dirty="0">
                <a:solidFill>
                  <a:srgbClr val="002060"/>
                </a:solidFill>
                <a:cs typeface="Times New Roman" pitchFamily="18" charset="0"/>
              </a:rPr>
              <a:t>, to assist in </a:t>
            </a:r>
            <a:r>
              <a:rPr lang="en-US" sz="2400" b="0" u="sng" dirty="0">
                <a:solidFill>
                  <a:srgbClr val="002060"/>
                </a:solidFill>
                <a:cs typeface="Times New Roman" pitchFamily="18" charset="0"/>
              </a:rPr>
              <a:t>maintaining good order and discipline</a:t>
            </a:r>
            <a:r>
              <a:rPr lang="en-US" sz="2400" b="0" dirty="0">
                <a:solidFill>
                  <a:srgbClr val="002060"/>
                </a:solidFill>
                <a:cs typeface="Times New Roman" pitchFamily="18" charset="0"/>
              </a:rPr>
              <a:t> in the armed forces, to promote </a:t>
            </a:r>
            <a:r>
              <a:rPr lang="en-US" sz="2400" b="0" u="sng" dirty="0">
                <a:solidFill>
                  <a:srgbClr val="002060"/>
                </a:solidFill>
                <a:cs typeface="Times New Roman" pitchFamily="18" charset="0"/>
              </a:rPr>
              <a:t>efficiency and effectiveness in the military establishment</a:t>
            </a:r>
            <a:r>
              <a:rPr lang="en-US" sz="2400" b="0" dirty="0">
                <a:solidFill>
                  <a:srgbClr val="002060"/>
                </a:solidFill>
                <a:cs typeface="Times New Roman" pitchFamily="18" charset="0"/>
              </a:rPr>
              <a:t>, and thereby strengthen the national security of </a:t>
            </a:r>
            <a:r>
              <a:rPr lang="en-US" sz="2400" b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the United States</a:t>
            </a:r>
            <a:r>
              <a:rPr lang="en-US" sz="2400" b="0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”</a:t>
            </a:r>
          </a:p>
          <a:p>
            <a:pPr algn="l"/>
            <a:endParaRPr lang="en-US" sz="1000" b="0" dirty="0">
              <a:solidFill>
                <a:srgbClr val="002060"/>
              </a:solidFill>
              <a:latin typeface="+mn-lt"/>
              <a:cs typeface="Times New Roman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Jurisdiction: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Article 2: 12 categories … active-duty/reserve/retired to prisoners of war to sometimes civilians (accompanying the armed forces)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Worldwide reach</a:t>
            </a:r>
            <a:endParaRPr lang="en-US" sz="24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Separate sovereigns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--c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oncurrent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with civilians (will seek but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defer by policy)</a:t>
            </a:r>
            <a:endParaRPr lang="en-US" sz="24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8139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700" y="76200"/>
            <a:ext cx="70866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C-2-G:  THE CRIME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38C289-3682-4E75-BFF3-52C630019457}" type="slidenum">
              <a:rPr lang="en-US" smtClean="0"/>
              <a:pPr>
                <a:defRPr/>
              </a:pPr>
              <a:t>5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94" y="1470565"/>
            <a:ext cx="877737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Crimes:</a:t>
            </a:r>
            <a:endParaRPr lang="en-US" sz="24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u="sng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u="sng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Common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: Murder, rape, kidnapping, robbery, arson, drunk driving, drugs (including use)</a:t>
            </a:r>
          </a:p>
          <a:p>
            <a:pPr lvl="1" algn="l"/>
            <a:endParaRPr lang="en-US" sz="10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u="sng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Unique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: AWOL, cruelty &amp; maltreatment, disrespect, dereliction of duty, conduct unbecoming an officer, wartime offenses</a:t>
            </a:r>
          </a:p>
          <a:p>
            <a:pPr lvl="1" algn="l"/>
            <a:endParaRPr lang="en-US" sz="10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u="sng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Catch-all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: Article 134 = 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Enumerated (listed),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as well as Clause 1&amp;2 … Any conduct that is “prejudicial to good order and discipline in the Armed Forces or is of a nature to bring discredit upon the Armed Forces.”  Also Clause 3 … any non-capital crimes that violate Federal law.</a:t>
            </a:r>
          </a:p>
          <a:p>
            <a:pPr lvl="1" algn="l"/>
            <a:r>
              <a:rPr lang="en-US" sz="10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4593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700" y="76200"/>
            <a:ext cx="70866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C-2-G:  THE CRIME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38C289-3682-4E75-BFF3-52C630019457}" type="slidenum">
              <a:rPr lang="en-US" smtClean="0"/>
              <a:pPr>
                <a:defRPr/>
              </a:pPr>
              <a:t>6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94" y="1470565"/>
            <a:ext cx="877737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l"/>
            <a:r>
              <a:rPr lang="en-US" sz="10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66"/>
                </a:solidFill>
                <a:cs typeface="Aharoni" panose="02010803020104030203" pitchFamily="2" charset="-79"/>
              </a:rPr>
              <a:t>Example of a Charge -- Child </a:t>
            </a:r>
            <a:r>
              <a:rPr lang="en-US" sz="2600" dirty="0" smtClean="0">
                <a:solidFill>
                  <a:srgbClr val="000066"/>
                </a:solidFill>
                <a:cs typeface="Aharoni" panose="02010803020104030203" pitchFamily="2" charset="-79"/>
              </a:rPr>
              <a:t>Pornography:</a:t>
            </a:r>
            <a:endParaRPr lang="en-US" sz="2400" b="0" dirty="0">
              <a:solidFill>
                <a:srgbClr val="000066"/>
              </a:solidFill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u="sng" dirty="0">
              <a:solidFill>
                <a:srgbClr val="000066"/>
              </a:solidFill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Prior to 2012: Article 134, Cl 3 (</a:t>
            </a:r>
            <a:r>
              <a:rPr lang="en-US" sz="2400" b="0" dirty="0" err="1" smtClean="0">
                <a:solidFill>
                  <a:srgbClr val="000066"/>
                </a:solidFill>
                <a:cs typeface="Aharoni" panose="02010803020104030203" pitchFamily="2" charset="-79"/>
              </a:rPr>
              <a:t>incorp</a:t>
            </a: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 </a:t>
            </a: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10 USC sec 2252)</a:t>
            </a:r>
          </a:p>
          <a:p>
            <a:pPr lvl="1" algn="l"/>
            <a:endParaRPr lang="en-US" sz="1000" b="0" dirty="0">
              <a:solidFill>
                <a:srgbClr val="000066"/>
              </a:solidFill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Since 2012: Article 134, </a:t>
            </a: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enumerated/elements listed</a:t>
            </a:r>
            <a:endParaRPr lang="en-US" sz="2400" b="0" dirty="0" smtClean="0">
              <a:solidFill>
                <a:srgbClr val="000066"/>
              </a:solidFill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dirty="0" smtClean="0">
              <a:solidFill>
                <a:srgbClr val="000066"/>
              </a:solidFill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Example </a:t>
            </a:r>
            <a:r>
              <a:rPr lang="en-US" sz="2400" b="0" dirty="0" smtClean="0">
                <a:solidFill>
                  <a:srgbClr val="FF0000"/>
                </a:solidFill>
                <a:cs typeface="Aharoni" panose="02010803020104030203" pitchFamily="2" charset="-79"/>
              </a:rPr>
              <a:t>Charge</a:t>
            </a: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 &amp; </a:t>
            </a:r>
            <a:r>
              <a:rPr lang="en-US" sz="2400" b="0" dirty="0" smtClean="0">
                <a:solidFill>
                  <a:srgbClr val="FF0000"/>
                </a:solidFill>
                <a:cs typeface="Aharoni" panose="02010803020104030203" pitchFamily="2" charset="-79"/>
              </a:rPr>
              <a:t>Specification</a:t>
            </a: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: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dirty="0" smtClean="0">
              <a:solidFill>
                <a:srgbClr val="000066"/>
              </a:solidFill>
              <a:cs typeface="Aharoni" panose="02010803020104030203" pitchFamily="2" charset="-79"/>
            </a:endParaRPr>
          </a:p>
          <a:p>
            <a:pPr lvl="1" algn="l"/>
            <a:r>
              <a:rPr lang="en-US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In that CAPTAIN JOHN SMITH, </a:t>
            </a:r>
            <a:r>
              <a:rPr lang="en-US" b="0" dirty="0">
                <a:solidFill>
                  <a:srgbClr val="000066"/>
                </a:solidFill>
                <a:cs typeface="Aharoni" panose="02010803020104030203" pitchFamily="2" charset="-79"/>
              </a:rPr>
              <a:t>United States Air </a:t>
            </a:r>
            <a:r>
              <a:rPr lang="en-US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Force,123 Field Support Squadron, Joint Base Charleston, South Carolina, did, at or near Charleston, South Carolina, between on or about 1 February 2014 and on or about 31 December 2014, knowingly and wrongfully possess child pornography, to wit: a digital image of a minor, or what appears to be a minor, engaging in sexually explicit conduct, and that said conduct was to the prejudice of good order and discipline on the armed forces and was of a nature to bring discredit upon the armed forces. </a:t>
            </a:r>
            <a:endParaRPr lang="en-US" b="0" dirty="0">
              <a:solidFill>
                <a:srgbClr val="000066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9381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700" y="76200"/>
            <a:ext cx="70866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C-2-G:  THE CRIME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38C289-3682-4E75-BFF3-52C630019457}" type="slidenum">
              <a:rPr lang="en-US" smtClean="0"/>
              <a:pPr>
                <a:defRPr/>
              </a:pPr>
              <a:t>7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94" y="1470565"/>
            <a:ext cx="8777377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l"/>
            <a:r>
              <a:rPr lang="en-US" sz="10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66"/>
                </a:solidFill>
                <a:cs typeface="Aharoni" panose="02010803020104030203" pitchFamily="2" charset="-79"/>
              </a:rPr>
              <a:t>Example of a Charge -- Rape </a:t>
            </a:r>
            <a:r>
              <a:rPr lang="en-US" sz="2600" dirty="0" smtClean="0">
                <a:solidFill>
                  <a:srgbClr val="000066"/>
                </a:solidFill>
                <a:cs typeface="Aharoni" panose="02010803020104030203" pitchFamily="2" charset="-79"/>
              </a:rPr>
              <a:t>&amp; Sexual Assault:</a:t>
            </a:r>
            <a:endParaRPr lang="en-US" sz="2400" b="0" dirty="0">
              <a:solidFill>
                <a:srgbClr val="000066"/>
              </a:solidFill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u="sng" dirty="0">
              <a:solidFill>
                <a:srgbClr val="000066"/>
              </a:solidFill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Article </a:t>
            </a: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120 </a:t>
            </a: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of the UCMJ (10 USC 920)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Various sub-crimes (subsections of Art 120)</a:t>
            </a:r>
            <a:endParaRPr lang="en-US" sz="2400" b="0" dirty="0" smtClean="0">
              <a:solidFill>
                <a:srgbClr val="000066"/>
              </a:solidFill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dirty="0" smtClean="0">
              <a:solidFill>
                <a:srgbClr val="000066"/>
              </a:solidFill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Example </a:t>
            </a:r>
            <a:r>
              <a:rPr lang="en-US" sz="2400" b="0" dirty="0" smtClean="0">
                <a:solidFill>
                  <a:srgbClr val="FF0000"/>
                </a:solidFill>
                <a:cs typeface="Aharoni" panose="02010803020104030203" pitchFamily="2" charset="-79"/>
              </a:rPr>
              <a:t>Charge</a:t>
            </a: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 &amp; </a:t>
            </a:r>
            <a:r>
              <a:rPr lang="en-US" sz="2400" b="0" dirty="0" smtClean="0">
                <a:solidFill>
                  <a:srgbClr val="FF0000"/>
                </a:solidFill>
                <a:cs typeface="Aharoni" panose="02010803020104030203" pitchFamily="2" charset="-79"/>
              </a:rPr>
              <a:t>Specification</a:t>
            </a:r>
            <a:r>
              <a:rPr lang="en-US" sz="2400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 for sexual assault: </a:t>
            </a:r>
            <a:endParaRPr lang="en-US" sz="2400" b="0" dirty="0" smtClean="0">
              <a:solidFill>
                <a:srgbClr val="000066"/>
              </a:solidFill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dirty="0" smtClean="0">
              <a:solidFill>
                <a:srgbClr val="000066"/>
              </a:solidFill>
              <a:cs typeface="Aharoni" panose="02010803020104030203" pitchFamily="2" charset="-79"/>
            </a:endParaRPr>
          </a:p>
          <a:p>
            <a:pPr lvl="1" algn="l"/>
            <a:r>
              <a:rPr lang="en-US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In that SENIOR AIRMAN JOHN GREEN, United States Air Force, 7</a:t>
            </a:r>
            <a:r>
              <a:rPr lang="en-US" b="0" baseline="30000" dirty="0" smtClean="0">
                <a:solidFill>
                  <a:srgbClr val="000066"/>
                </a:solidFill>
                <a:cs typeface="Aharoni" panose="02010803020104030203" pitchFamily="2" charset="-79"/>
              </a:rPr>
              <a:t>th</a:t>
            </a:r>
            <a:r>
              <a:rPr lang="en-US" b="0" dirty="0" smtClean="0">
                <a:solidFill>
                  <a:srgbClr val="000066"/>
                </a:solidFill>
                <a:cs typeface="Aharoni" panose="02010803020104030203" pitchFamily="2" charset="-79"/>
              </a:rPr>
              <a:t> Intelligence Squadron, Fort Red, Alabama, did, at or near Las Vegas, Nevada, between on or about 31 December 2015 and on or about 3 January 2016, commit a sexual act upon Alice Purple, to wit: penetrating her vulva with his penis, by causing bodily harm to her, to wit: penetrating her vulva with his penis without her consent.</a:t>
            </a:r>
            <a:endParaRPr lang="en-US" b="0" dirty="0">
              <a:solidFill>
                <a:srgbClr val="000066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7450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700" y="76200"/>
            <a:ext cx="70866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C-2-G: THE INVESTIGATION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38C289-3682-4E75-BFF3-52C630019457}" type="slidenum">
              <a:rPr lang="en-US" smtClean="0"/>
              <a:pPr>
                <a:defRPr/>
              </a:pPr>
              <a:t>8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5994" y="1470565"/>
            <a:ext cx="8777377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Gather Facts:</a:t>
            </a:r>
            <a:endParaRPr lang="en-US" sz="24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u="sng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u="sng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Who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: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OSI, NCIS, CID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(“investigators/cops/special agents”)</a:t>
            </a:r>
            <a:endParaRPr lang="en-US" b="0" i="1" dirty="0" smtClean="0">
              <a:solidFill>
                <a:schemeClr val="tx2"/>
              </a:solidFill>
              <a:latin typeface="+mn-lt"/>
              <a:cs typeface="Aharoni" panose="02010803020104030203" pitchFamily="2" charset="-79"/>
            </a:endParaRPr>
          </a:p>
          <a:p>
            <a:pPr lvl="1" algn="l"/>
            <a:endParaRPr lang="en-US" sz="10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u="sng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How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: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Search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Authorization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(“warrant”)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Subject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(“suspect”)</a:t>
            </a:r>
            <a:r>
              <a:rPr lang="en-US" b="0" i="1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&amp; witness interviews … usually recorded; Victims now represented by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SVC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(“victim </a:t>
            </a:r>
            <a:r>
              <a:rPr lang="en-US" b="0" i="1" dirty="0" err="1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attys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”)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Gather/examine scientific evidence (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DCFL, USACIL,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AFDTL – 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“the labs”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)</a:t>
            </a:r>
            <a:endParaRPr lang="en-US" sz="24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lvl="1" algn="l"/>
            <a:endParaRPr lang="en-US" sz="10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u="sng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What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: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CDI, ROI, 15-6 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(“reports”)</a:t>
            </a:r>
            <a:r>
              <a:rPr lang="en-US" b="0" i="1" dirty="0" smtClean="0">
                <a:latin typeface="+mn-lt"/>
                <a:cs typeface="Aharoni" panose="02010803020104030203" pitchFamily="2" charset="-79"/>
              </a:rPr>
              <a:t> </a:t>
            </a:r>
            <a:r>
              <a:rPr lang="en-US" sz="2400" b="0" dirty="0" smtClean="0">
                <a:latin typeface="+mn-lt"/>
                <a:cs typeface="Aharoni" panose="02010803020104030203" pitchFamily="2" charset="-79"/>
              </a:rPr>
              <a:t>to commanders</a:t>
            </a:r>
          </a:p>
          <a:p>
            <a:pPr lvl="1" algn="l"/>
            <a:r>
              <a:rPr lang="en-US" sz="10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37022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700" y="76200"/>
            <a:ext cx="70866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C-2-G: PRE-TRIAL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38C289-3682-4E75-BFF3-52C630019457}" type="slidenum">
              <a:rPr lang="en-US" smtClean="0"/>
              <a:pPr>
                <a:defRPr/>
              </a:pPr>
              <a:t>9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5994" y="1470565"/>
            <a:ext cx="87773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Disposition: 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Commanders (not JAGs) at various levels decide what to do with violations of UCMJ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punitive Articles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(“crimes”)</a:t>
            </a:r>
            <a:r>
              <a:rPr lang="en-US" sz="2400" b="0" i="1" dirty="0" smtClean="0">
                <a:latin typeface="+mn-lt"/>
                <a:cs typeface="Aharoni" panose="02010803020104030203" pitchFamily="2" charset="-79"/>
              </a:rPr>
              <a:t>. 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The Immediate Commander can –</a:t>
            </a:r>
          </a:p>
          <a:p>
            <a:pPr algn="l"/>
            <a:r>
              <a:rPr lang="en-US" sz="10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  <a:endParaRPr lang="en-US" sz="1000" b="0" dirty="0" smtClean="0"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Offer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Article 15/Captain’s Mast 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(non-judicial, no jail, administrative punishment)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:  Forfeiture of pay, restriction, reprimand … or even just bad paperwork.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Prefer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  <a:r>
              <a:rPr lang="en-US" b="0" i="1" dirty="0" smtClean="0">
                <a:solidFill>
                  <a:srgbClr val="008000"/>
                </a:solidFill>
                <a:latin typeface="+mn-lt"/>
                <a:cs typeface="Aharoni" panose="02010803020104030203" pitchFamily="2" charset="-79"/>
              </a:rPr>
              <a:t>(“bring/accuse”)</a:t>
            </a:r>
            <a:r>
              <a:rPr lang="en-US" b="0" i="1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Charge(s) and Specification(s) to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Special Court-Martial Convening Authority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(SPCMCA) for disposition.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000" b="0" dirty="0" smtClean="0">
              <a:solidFill>
                <a:srgbClr val="000066"/>
              </a:solidFill>
              <a:latin typeface="+mn-lt"/>
              <a:cs typeface="Aharoni" panose="02010803020104030203" pitchFamily="2" charset="-79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O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rder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Accused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into </a:t>
            </a:r>
            <a:r>
              <a:rPr lang="en-US" sz="2400" b="0" dirty="0" smtClean="0">
                <a:solidFill>
                  <a:srgbClr val="FF0000"/>
                </a:solidFill>
                <a:latin typeface="+mn-lt"/>
                <a:cs typeface="Aharoni" panose="02010803020104030203" pitchFamily="2" charset="-79"/>
              </a:rPr>
              <a:t>Pretrial Confinement</a:t>
            </a:r>
            <a:r>
              <a:rPr lang="en-US" sz="24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when risk of committing other serious crimes or flight (no “bail” in military criminal-justice system). </a:t>
            </a:r>
          </a:p>
          <a:p>
            <a:pPr lvl="1" algn="l"/>
            <a:r>
              <a:rPr lang="en-US" sz="1000" b="0" dirty="0" smtClean="0">
                <a:solidFill>
                  <a:srgbClr val="000066"/>
                </a:solidFill>
                <a:latin typeface="+mn-lt"/>
                <a:cs typeface="Aharoni" panose="02010803020104030203" pitchFamily="2" charset="-79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37022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AF(Unclas)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FF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AAFF"/>
      </a:accent5>
      <a:accent6>
        <a:srgbClr val="2D2DB9"/>
      </a:accent6>
      <a:hlink>
        <a:srgbClr val="CCCCFF"/>
      </a:hlink>
      <a:folHlink>
        <a:srgbClr val="B2B2B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29297</TotalTime>
  <Words>1605</Words>
  <Application>Microsoft Office PowerPoint</Application>
  <PresentationFormat>On-screen Show (4:3)</PresentationFormat>
  <Paragraphs>203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USAF(Unclas)</vt:lpstr>
      <vt:lpstr>PowerPoint Presentation</vt:lpstr>
      <vt:lpstr>REQUIRED OUTLINE</vt:lpstr>
      <vt:lpstr>FOUNDATION OF MILITARY LAW</vt:lpstr>
      <vt:lpstr>FOUNDATION</vt:lpstr>
      <vt:lpstr>C-2-G:  THE CRIME</vt:lpstr>
      <vt:lpstr>C-2-G:  THE CRIME</vt:lpstr>
      <vt:lpstr>C-2-G:  THE CRIME</vt:lpstr>
      <vt:lpstr>C-2-G: THE INVESTIGATION</vt:lpstr>
      <vt:lpstr>C-2-G: PRE-TRIAL</vt:lpstr>
      <vt:lpstr>C-2-G: PRE-TRIAL</vt:lpstr>
      <vt:lpstr>C-2-G: PRE-TRIAL</vt:lpstr>
      <vt:lpstr>C-2-G: PRE-TRIAL</vt:lpstr>
      <vt:lpstr>C-2-G: TRIAL</vt:lpstr>
      <vt:lpstr>C-2-G: TRIAL</vt:lpstr>
      <vt:lpstr>C-2-G: TRIAL</vt:lpstr>
      <vt:lpstr>C-2-G: TRIAL</vt:lpstr>
      <vt:lpstr>FUTURE OF UCMJ</vt:lpstr>
      <vt:lpstr>What We Talked About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cp:lastPrinted>2002-05-08T12:03:03Z</cp:lastPrinted>
  <dcterms:created xsi:type="dcterms:W3CDTF">2000-04-26T18:38:01Z</dcterms:created>
  <dcterms:modified xsi:type="dcterms:W3CDTF">2017-04-18T17:31:11Z</dcterms:modified>
</cp:coreProperties>
</file>