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7" r:id="rId2"/>
    <p:sldId id="290" r:id="rId3"/>
    <p:sldId id="291" r:id="rId4"/>
    <p:sldId id="292" r:id="rId5"/>
    <p:sldId id="272" r:id="rId6"/>
    <p:sldId id="295" r:id="rId7"/>
    <p:sldId id="294" r:id="rId8"/>
    <p:sldId id="296" r:id="rId9"/>
    <p:sldId id="281" r:id="rId10"/>
    <p:sldId id="302" r:id="rId11"/>
    <p:sldId id="301" r:id="rId12"/>
    <p:sldId id="303" r:id="rId13"/>
    <p:sldId id="284" r:id="rId14"/>
    <p:sldId id="304" r:id="rId15"/>
    <p:sldId id="288" r:id="rId16"/>
    <p:sldId id="310" r:id="rId17"/>
    <p:sldId id="286" r:id="rId18"/>
    <p:sldId id="315" r:id="rId19"/>
    <p:sldId id="322" r:id="rId20"/>
    <p:sldId id="323" r:id="rId21"/>
    <p:sldId id="349" r:id="rId22"/>
    <p:sldId id="330" r:id="rId23"/>
    <p:sldId id="329" r:id="rId24"/>
    <p:sldId id="332" r:id="rId25"/>
    <p:sldId id="338" r:id="rId26"/>
    <p:sldId id="343" r:id="rId27"/>
    <p:sldId id="334" r:id="rId28"/>
    <p:sldId id="351" r:id="rId29"/>
    <p:sldId id="336" r:id="rId30"/>
    <p:sldId id="337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7" d="100"/>
          <a:sy n="157" d="100"/>
        </p:scale>
        <p:origin x="2628" y="15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PSON, BRIAN M Col USAF USAFE 3 AF/JA" userId="3866cf7a-4dc0-43cf-afed-b2d62f07df3b" providerId="ADAL" clId="{00854124-60CE-4880-8227-3FBBF5F8FD96}"/>
    <pc:docChg chg="modSld">
      <pc:chgData name="THOMPSON, BRIAN M Col USAF USAFE 3 AF/JA" userId="3866cf7a-4dc0-43cf-afed-b2d62f07df3b" providerId="ADAL" clId="{00854124-60CE-4880-8227-3FBBF5F8FD96}" dt="2023-03-13T12:47:34.316" v="1" actId="207"/>
      <pc:docMkLst>
        <pc:docMk/>
      </pc:docMkLst>
      <pc:sldChg chg="modSp mod">
        <pc:chgData name="THOMPSON, BRIAN M Col USAF USAFE 3 AF/JA" userId="3866cf7a-4dc0-43cf-afed-b2d62f07df3b" providerId="ADAL" clId="{00854124-60CE-4880-8227-3FBBF5F8FD96}" dt="2023-03-13T12:47:34.316" v="1" actId="207"/>
        <pc:sldMkLst>
          <pc:docMk/>
          <pc:sldMk cId="2646316282" sldId="294"/>
        </pc:sldMkLst>
        <pc:spChg chg="mod">
          <ac:chgData name="THOMPSON, BRIAN M Col USAF USAFE 3 AF/JA" userId="3866cf7a-4dc0-43cf-afed-b2d62f07df3b" providerId="ADAL" clId="{00854124-60CE-4880-8227-3FBBF5F8FD96}" dt="2023-03-13T12:47:34.316" v="1" actId="207"/>
          <ac:spMkLst>
            <pc:docMk/>
            <pc:sldMk cId="2646316282" sldId="294"/>
            <ac:spMk id="6" creationId="{476C2433-A8A4-BCBB-D79F-8D8A15269481}"/>
          </ac:spMkLst>
        </pc:spChg>
      </pc:sldChg>
      <pc:sldChg chg="modSp mod">
        <pc:chgData name="THOMPSON, BRIAN M Col USAF USAFE 3 AF/JA" userId="3866cf7a-4dc0-43cf-afed-b2d62f07df3b" providerId="ADAL" clId="{00854124-60CE-4880-8227-3FBBF5F8FD96}" dt="2023-03-13T12:41:03.375" v="0" actId="207"/>
        <pc:sldMkLst>
          <pc:docMk/>
          <pc:sldMk cId="2924642946" sldId="351"/>
        </pc:sldMkLst>
        <pc:spChg chg="mod">
          <ac:chgData name="THOMPSON, BRIAN M Col USAF USAFE 3 AF/JA" userId="3866cf7a-4dc0-43cf-afed-b2d62f07df3b" providerId="ADAL" clId="{00854124-60CE-4880-8227-3FBBF5F8FD96}" dt="2023-03-13T12:41:03.375" v="0" actId="207"/>
          <ac:spMkLst>
            <pc:docMk/>
            <pc:sldMk cId="2924642946" sldId="351"/>
            <ac:spMk id="6" creationId="{476C2433-A8A4-BCBB-D79F-8D8A15269481}"/>
          </ac:spMkLst>
        </pc:spChg>
      </pc:sldChg>
    </pc:docChg>
  </pc:docChgLst>
  <pc:docChgLst>
    <pc:chgData name="BRIAN" userId="3866cf7a-4dc0-43cf-afed-b2d62f07df3b" providerId="ADAL" clId="{3534C0E5-5AD7-4443-9F7A-4818F9BCD516}"/>
    <pc:docChg chg="undo custSel addSld delSld modSld">
      <pc:chgData name="BRIAN" userId="3866cf7a-4dc0-43cf-afed-b2d62f07df3b" providerId="ADAL" clId="{3534C0E5-5AD7-4443-9F7A-4818F9BCD516}" dt="2022-12-07T09:41:51.597" v="55" actId="207"/>
      <pc:docMkLst>
        <pc:docMk/>
      </pc:docMkLst>
      <pc:sldChg chg="del">
        <pc:chgData name="BRIAN" userId="3866cf7a-4dc0-43cf-afed-b2d62f07df3b" providerId="ADAL" clId="{3534C0E5-5AD7-4443-9F7A-4818F9BCD516}" dt="2022-12-07T09:38:29.769" v="16" actId="47"/>
        <pc:sldMkLst>
          <pc:docMk/>
          <pc:sldMk cId="2964197937" sldId="263"/>
        </pc:sldMkLst>
      </pc:sldChg>
      <pc:sldChg chg="del">
        <pc:chgData name="BRIAN" userId="3866cf7a-4dc0-43cf-afed-b2d62f07df3b" providerId="ADAL" clId="{3534C0E5-5AD7-4443-9F7A-4818F9BCD516}" dt="2022-12-07T09:37:21.348" v="5" actId="47"/>
        <pc:sldMkLst>
          <pc:docMk/>
          <pc:sldMk cId="548578036" sldId="269"/>
        </pc:sldMkLst>
      </pc:sldChg>
      <pc:sldChg chg="del">
        <pc:chgData name="BRIAN" userId="3866cf7a-4dc0-43cf-afed-b2d62f07df3b" providerId="ADAL" clId="{3534C0E5-5AD7-4443-9F7A-4818F9BCD516}" dt="2022-12-07T09:37:21.348" v="5" actId="47"/>
        <pc:sldMkLst>
          <pc:docMk/>
          <pc:sldMk cId="3614516871" sldId="270"/>
        </pc:sldMkLst>
      </pc:sldChg>
      <pc:sldChg chg="del">
        <pc:chgData name="BRIAN" userId="3866cf7a-4dc0-43cf-afed-b2d62f07df3b" providerId="ADAL" clId="{3534C0E5-5AD7-4443-9F7A-4818F9BCD516}" dt="2022-12-07T09:36:46.246" v="0" actId="47"/>
        <pc:sldMkLst>
          <pc:docMk/>
          <pc:sldMk cId="1522360500" sldId="271"/>
        </pc:sldMkLst>
      </pc:sldChg>
      <pc:sldChg chg="modSp mod">
        <pc:chgData name="BRIAN" userId="3866cf7a-4dc0-43cf-afed-b2d62f07df3b" providerId="ADAL" clId="{3534C0E5-5AD7-4443-9F7A-4818F9BCD516}" dt="2022-12-07T09:37:08.123" v="4" actId="207"/>
        <pc:sldMkLst>
          <pc:docMk/>
          <pc:sldMk cId="3241321030" sldId="272"/>
        </pc:sldMkLst>
        <pc:spChg chg="mod">
          <ac:chgData name="BRIAN" userId="3866cf7a-4dc0-43cf-afed-b2d62f07df3b" providerId="ADAL" clId="{3534C0E5-5AD7-4443-9F7A-4818F9BCD516}" dt="2022-12-07T09:36:58.520" v="2" actId="207"/>
          <ac:spMkLst>
            <pc:docMk/>
            <pc:sldMk cId="3241321030" sldId="272"/>
            <ac:spMk id="2" creationId="{461A0034-7625-5ED1-5DA1-1FD062045E0C}"/>
          </ac:spMkLst>
        </pc:spChg>
        <pc:spChg chg="mod">
          <ac:chgData name="BRIAN" userId="3866cf7a-4dc0-43cf-afed-b2d62f07df3b" providerId="ADAL" clId="{3534C0E5-5AD7-4443-9F7A-4818F9BCD516}" dt="2022-12-07T09:37:08.123" v="4" actId="207"/>
          <ac:spMkLst>
            <pc:docMk/>
            <pc:sldMk cId="3241321030" sldId="272"/>
            <ac:spMk id="6" creationId="{476C2433-A8A4-BCBB-D79F-8D8A15269481}"/>
          </ac:spMkLst>
        </pc:spChg>
        <pc:spChg chg="mod">
          <ac:chgData name="BRIAN" userId="3866cf7a-4dc0-43cf-afed-b2d62f07df3b" providerId="ADAL" clId="{3534C0E5-5AD7-4443-9F7A-4818F9BCD516}" dt="2022-12-07T09:37:04.069" v="3" actId="207"/>
          <ac:spMkLst>
            <pc:docMk/>
            <pc:sldMk cId="3241321030" sldId="272"/>
            <ac:spMk id="10" creationId="{0CE86D20-97AE-AC44-2026-88CF5B2EDF37}"/>
          </ac:spMkLst>
        </pc:spChg>
        <pc:spChg chg="mod">
          <ac:chgData name="BRIAN" userId="3866cf7a-4dc0-43cf-afed-b2d62f07df3b" providerId="ADAL" clId="{3534C0E5-5AD7-4443-9F7A-4818F9BCD516}" dt="2022-12-07T09:36:55.334" v="1" actId="207"/>
          <ac:spMkLst>
            <pc:docMk/>
            <pc:sldMk cId="3241321030" sldId="272"/>
            <ac:spMk id="17" creationId="{B89A5E9E-FD51-86EC-B916-55F555BDBC9B}"/>
          </ac:spMkLst>
        </pc:spChg>
      </pc:sldChg>
      <pc:sldChg chg="del">
        <pc:chgData name="BRIAN" userId="3866cf7a-4dc0-43cf-afed-b2d62f07df3b" providerId="ADAL" clId="{3534C0E5-5AD7-4443-9F7A-4818F9BCD516}" dt="2022-12-07T09:36:46.246" v="0" actId="47"/>
        <pc:sldMkLst>
          <pc:docMk/>
          <pc:sldMk cId="2029686081" sldId="273"/>
        </pc:sldMkLst>
      </pc:sldChg>
      <pc:sldChg chg="del">
        <pc:chgData name="BRIAN" userId="3866cf7a-4dc0-43cf-afed-b2d62f07df3b" providerId="ADAL" clId="{3534C0E5-5AD7-4443-9F7A-4818F9BCD516}" dt="2022-12-07T09:36:46.246" v="0" actId="47"/>
        <pc:sldMkLst>
          <pc:docMk/>
          <pc:sldMk cId="1873630314" sldId="274"/>
        </pc:sldMkLst>
      </pc:sldChg>
      <pc:sldChg chg="del">
        <pc:chgData name="BRIAN" userId="3866cf7a-4dc0-43cf-afed-b2d62f07df3b" providerId="ADAL" clId="{3534C0E5-5AD7-4443-9F7A-4818F9BCD516}" dt="2022-12-07T09:37:21.348" v="5" actId="47"/>
        <pc:sldMkLst>
          <pc:docMk/>
          <pc:sldMk cId="978985230" sldId="275"/>
        </pc:sldMkLst>
      </pc:sldChg>
      <pc:sldChg chg="del">
        <pc:chgData name="BRIAN" userId="3866cf7a-4dc0-43cf-afed-b2d62f07df3b" providerId="ADAL" clId="{3534C0E5-5AD7-4443-9F7A-4818F9BCD516}" dt="2022-12-07T09:37:21.348" v="5" actId="47"/>
        <pc:sldMkLst>
          <pc:docMk/>
          <pc:sldMk cId="2104267572" sldId="276"/>
        </pc:sldMkLst>
      </pc:sldChg>
      <pc:sldChg chg="del">
        <pc:chgData name="BRIAN" userId="3866cf7a-4dc0-43cf-afed-b2d62f07df3b" providerId="ADAL" clId="{3534C0E5-5AD7-4443-9F7A-4818F9BCD516}" dt="2022-12-07T09:38:07.051" v="12" actId="47"/>
        <pc:sldMkLst>
          <pc:docMk/>
          <pc:sldMk cId="1708564661" sldId="277"/>
        </pc:sldMkLst>
      </pc:sldChg>
      <pc:sldChg chg="del">
        <pc:chgData name="BRIAN" userId="3866cf7a-4dc0-43cf-afed-b2d62f07df3b" providerId="ADAL" clId="{3534C0E5-5AD7-4443-9F7A-4818F9BCD516}" dt="2022-12-07T09:38:07.051" v="12" actId="47"/>
        <pc:sldMkLst>
          <pc:docMk/>
          <pc:sldMk cId="1474428533" sldId="278"/>
        </pc:sldMkLst>
      </pc:sldChg>
      <pc:sldChg chg="del">
        <pc:chgData name="BRIAN" userId="3866cf7a-4dc0-43cf-afed-b2d62f07df3b" providerId="ADAL" clId="{3534C0E5-5AD7-4443-9F7A-4818F9BCD516}" dt="2022-12-07T09:38:07.051" v="12" actId="47"/>
        <pc:sldMkLst>
          <pc:docMk/>
          <pc:sldMk cId="2083755677" sldId="279"/>
        </pc:sldMkLst>
      </pc:sldChg>
      <pc:sldChg chg="del">
        <pc:chgData name="BRIAN" userId="3866cf7a-4dc0-43cf-afed-b2d62f07df3b" providerId="ADAL" clId="{3534C0E5-5AD7-4443-9F7A-4818F9BCD516}" dt="2022-12-07T09:38:07.051" v="12" actId="47"/>
        <pc:sldMkLst>
          <pc:docMk/>
          <pc:sldMk cId="274014171" sldId="280"/>
        </pc:sldMkLst>
      </pc:sldChg>
      <pc:sldChg chg="modSp mod">
        <pc:chgData name="BRIAN" userId="3866cf7a-4dc0-43cf-afed-b2d62f07df3b" providerId="ADAL" clId="{3534C0E5-5AD7-4443-9F7A-4818F9BCD516}" dt="2022-12-07T09:38:19.998" v="15" actId="207"/>
        <pc:sldMkLst>
          <pc:docMk/>
          <pc:sldMk cId="1193159078" sldId="281"/>
        </pc:sldMkLst>
        <pc:spChg chg="mod">
          <ac:chgData name="BRIAN" userId="3866cf7a-4dc0-43cf-afed-b2d62f07df3b" providerId="ADAL" clId="{3534C0E5-5AD7-4443-9F7A-4818F9BCD516}" dt="2022-12-07T09:38:19.998" v="15" actId="207"/>
          <ac:spMkLst>
            <pc:docMk/>
            <pc:sldMk cId="1193159078" sldId="281"/>
            <ac:spMk id="6" creationId="{476C2433-A8A4-BCBB-D79F-8D8A15269481}"/>
          </ac:spMkLst>
        </pc:spChg>
        <pc:spChg chg="mod">
          <ac:chgData name="BRIAN" userId="3866cf7a-4dc0-43cf-afed-b2d62f07df3b" providerId="ADAL" clId="{3534C0E5-5AD7-4443-9F7A-4818F9BCD516}" dt="2022-12-07T09:38:15.652" v="14" actId="207"/>
          <ac:spMkLst>
            <pc:docMk/>
            <pc:sldMk cId="1193159078" sldId="281"/>
            <ac:spMk id="10" creationId="{0CE86D20-97AE-AC44-2026-88CF5B2EDF37}"/>
          </ac:spMkLst>
        </pc:spChg>
        <pc:spChg chg="mod">
          <ac:chgData name="BRIAN" userId="3866cf7a-4dc0-43cf-afed-b2d62f07df3b" providerId="ADAL" clId="{3534C0E5-5AD7-4443-9F7A-4818F9BCD516}" dt="2022-12-07T09:38:12.345" v="13" actId="207"/>
          <ac:spMkLst>
            <pc:docMk/>
            <pc:sldMk cId="1193159078" sldId="281"/>
            <ac:spMk id="17" creationId="{B89A5E9E-FD51-86EC-B916-55F555BDBC9B}"/>
          </ac:spMkLst>
        </pc:spChg>
      </pc:sldChg>
      <pc:sldChg chg="del">
        <pc:chgData name="BRIAN" userId="3866cf7a-4dc0-43cf-afed-b2d62f07df3b" providerId="ADAL" clId="{3534C0E5-5AD7-4443-9F7A-4818F9BCD516}" dt="2022-12-07T09:38:51.640" v="20" actId="47"/>
        <pc:sldMkLst>
          <pc:docMk/>
          <pc:sldMk cId="3579524741" sldId="282"/>
        </pc:sldMkLst>
      </pc:sldChg>
      <pc:sldChg chg="del">
        <pc:chgData name="BRIAN" userId="3866cf7a-4dc0-43cf-afed-b2d62f07df3b" providerId="ADAL" clId="{3534C0E5-5AD7-4443-9F7A-4818F9BCD516}" dt="2022-12-07T09:38:51.640" v="20" actId="47"/>
        <pc:sldMkLst>
          <pc:docMk/>
          <pc:sldMk cId="1564837028" sldId="283"/>
        </pc:sldMkLst>
      </pc:sldChg>
      <pc:sldChg chg="modSp mod">
        <pc:chgData name="BRIAN" userId="3866cf7a-4dc0-43cf-afed-b2d62f07df3b" providerId="ADAL" clId="{3534C0E5-5AD7-4443-9F7A-4818F9BCD516}" dt="2022-12-07T09:39:02.410" v="22" actId="207"/>
        <pc:sldMkLst>
          <pc:docMk/>
          <pc:sldMk cId="2453839343" sldId="284"/>
        </pc:sldMkLst>
        <pc:spChg chg="mod">
          <ac:chgData name="BRIAN" userId="3866cf7a-4dc0-43cf-afed-b2d62f07df3b" providerId="ADAL" clId="{3534C0E5-5AD7-4443-9F7A-4818F9BCD516}" dt="2022-12-07T09:39:02.410" v="22" actId="207"/>
          <ac:spMkLst>
            <pc:docMk/>
            <pc:sldMk cId="2453839343" sldId="284"/>
            <ac:spMk id="6" creationId="{476C2433-A8A4-BCBB-D79F-8D8A15269481}"/>
          </ac:spMkLst>
        </pc:spChg>
        <pc:spChg chg="mod">
          <ac:chgData name="BRIAN" userId="3866cf7a-4dc0-43cf-afed-b2d62f07df3b" providerId="ADAL" clId="{3534C0E5-5AD7-4443-9F7A-4818F9BCD516}" dt="2022-12-07T09:38:57.617" v="21" actId="207"/>
          <ac:spMkLst>
            <pc:docMk/>
            <pc:sldMk cId="2453839343" sldId="284"/>
            <ac:spMk id="10" creationId="{0CE86D20-97AE-AC44-2026-88CF5B2EDF37}"/>
          </ac:spMkLst>
        </pc:spChg>
      </pc:sldChg>
      <pc:sldChg chg="del">
        <pc:chgData name="BRIAN" userId="3866cf7a-4dc0-43cf-afed-b2d62f07df3b" providerId="ADAL" clId="{3534C0E5-5AD7-4443-9F7A-4818F9BCD516}" dt="2022-12-07T09:38:51.640" v="20" actId="47"/>
        <pc:sldMkLst>
          <pc:docMk/>
          <pc:sldMk cId="1177597248" sldId="285"/>
        </pc:sldMkLst>
      </pc:sldChg>
      <pc:sldChg chg="modSp mod">
        <pc:chgData name="BRIAN" userId="3866cf7a-4dc0-43cf-afed-b2d62f07df3b" providerId="ADAL" clId="{3534C0E5-5AD7-4443-9F7A-4818F9BCD516}" dt="2022-12-07T09:39:52.336" v="32" actId="207"/>
        <pc:sldMkLst>
          <pc:docMk/>
          <pc:sldMk cId="3947440147" sldId="286"/>
        </pc:sldMkLst>
        <pc:spChg chg="mod">
          <ac:chgData name="BRIAN" userId="3866cf7a-4dc0-43cf-afed-b2d62f07df3b" providerId="ADAL" clId="{3534C0E5-5AD7-4443-9F7A-4818F9BCD516}" dt="2022-12-07T09:39:52.336" v="32" actId="207"/>
          <ac:spMkLst>
            <pc:docMk/>
            <pc:sldMk cId="3947440147" sldId="286"/>
            <ac:spMk id="6" creationId="{476C2433-A8A4-BCBB-D79F-8D8A15269481}"/>
          </ac:spMkLst>
        </pc:spChg>
        <pc:spChg chg="mod">
          <ac:chgData name="BRIAN" userId="3866cf7a-4dc0-43cf-afed-b2d62f07df3b" providerId="ADAL" clId="{3534C0E5-5AD7-4443-9F7A-4818F9BCD516}" dt="2022-12-07T09:39:45.175" v="30" actId="207"/>
          <ac:spMkLst>
            <pc:docMk/>
            <pc:sldMk cId="3947440147" sldId="286"/>
            <ac:spMk id="7" creationId="{26A1B333-928C-1BD1-47AB-919CFB8FC099}"/>
          </ac:spMkLst>
        </pc:spChg>
        <pc:spChg chg="mod">
          <ac:chgData name="BRIAN" userId="3866cf7a-4dc0-43cf-afed-b2d62f07df3b" providerId="ADAL" clId="{3534C0E5-5AD7-4443-9F7A-4818F9BCD516}" dt="2022-12-07T09:39:48.525" v="31" actId="207"/>
          <ac:spMkLst>
            <pc:docMk/>
            <pc:sldMk cId="3947440147" sldId="286"/>
            <ac:spMk id="10" creationId="{0CE86D20-97AE-AC44-2026-88CF5B2EDF37}"/>
          </ac:spMkLst>
        </pc:spChg>
      </pc:sldChg>
      <pc:sldChg chg="modSp mod">
        <pc:chgData name="BRIAN" userId="3866cf7a-4dc0-43cf-afed-b2d62f07df3b" providerId="ADAL" clId="{3534C0E5-5AD7-4443-9F7A-4818F9BCD516}" dt="2022-12-07T09:39:24.293" v="26" actId="207"/>
        <pc:sldMkLst>
          <pc:docMk/>
          <pc:sldMk cId="1709261168" sldId="288"/>
        </pc:sldMkLst>
        <pc:spChg chg="mod">
          <ac:chgData name="BRIAN" userId="3866cf7a-4dc0-43cf-afed-b2d62f07df3b" providerId="ADAL" clId="{3534C0E5-5AD7-4443-9F7A-4818F9BCD516}" dt="2022-12-07T09:39:24.293" v="26" actId="207"/>
          <ac:spMkLst>
            <pc:docMk/>
            <pc:sldMk cId="1709261168" sldId="288"/>
            <ac:spMk id="6" creationId="{476C2433-A8A4-BCBB-D79F-8D8A15269481}"/>
          </ac:spMkLst>
        </pc:spChg>
        <pc:spChg chg="mod">
          <ac:chgData name="BRIAN" userId="3866cf7a-4dc0-43cf-afed-b2d62f07df3b" providerId="ADAL" clId="{3534C0E5-5AD7-4443-9F7A-4818F9BCD516}" dt="2022-12-07T09:39:18.260" v="25" actId="207"/>
          <ac:spMkLst>
            <pc:docMk/>
            <pc:sldMk cId="1709261168" sldId="288"/>
            <ac:spMk id="9" creationId="{A40D412C-E6B3-21B3-1462-26405087DA60}"/>
          </ac:spMkLst>
        </pc:spChg>
        <pc:spChg chg="mod">
          <ac:chgData name="BRIAN" userId="3866cf7a-4dc0-43cf-afed-b2d62f07df3b" providerId="ADAL" clId="{3534C0E5-5AD7-4443-9F7A-4818F9BCD516}" dt="2022-12-07T09:39:14.916" v="24" actId="207"/>
          <ac:spMkLst>
            <pc:docMk/>
            <pc:sldMk cId="1709261168" sldId="288"/>
            <ac:spMk id="17" creationId="{B89A5E9E-FD51-86EC-B916-55F555BDBC9B}"/>
          </ac:spMkLst>
        </pc:spChg>
      </pc:sldChg>
      <pc:sldChg chg="del">
        <pc:chgData name="BRIAN" userId="3866cf7a-4dc0-43cf-afed-b2d62f07df3b" providerId="ADAL" clId="{3534C0E5-5AD7-4443-9F7A-4818F9BCD516}" dt="2022-12-07T09:36:46.246" v="0" actId="47"/>
        <pc:sldMkLst>
          <pc:docMk/>
          <pc:sldMk cId="4017209569" sldId="289"/>
        </pc:sldMkLst>
      </pc:sldChg>
      <pc:sldChg chg="del">
        <pc:chgData name="BRIAN" userId="3866cf7a-4dc0-43cf-afed-b2d62f07df3b" providerId="ADAL" clId="{3534C0E5-5AD7-4443-9F7A-4818F9BCD516}" dt="2022-12-07T09:37:21.348" v="5" actId="47"/>
        <pc:sldMkLst>
          <pc:docMk/>
          <pc:sldMk cId="957126592" sldId="293"/>
        </pc:sldMkLst>
      </pc:sldChg>
      <pc:sldChg chg="modSp mod">
        <pc:chgData name="BRIAN" userId="3866cf7a-4dc0-43cf-afed-b2d62f07df3b" providerId="ADAL" clId="{3534C0E5-5AD7-4443-9F7A-4818F9BCD516}" dt="2022-12-07T09:37:54.740" v="11" actId="1076"/>
        <pc:sldMkLst>
          <pc:docMk/>
          <pc:sldMk cId="2646316282" sldId="294"/>
        </pc:sldMkLst>
        <pc:spChg chg="mod">
          <ac:chgData name="BRIAN" userId="3866cf7a-4dc0-43cf-afed-b2d62f07df3b" providerId="ADAL" clId="{3534C0E5-5AD7-4443-9F7A-4818F9BCD516}" dt="2022-12-07T09:37:42.243" v="8" actId="207"/>
          <ac:spMkLst>
            <pc:docMk/>
            <pc:sldMk cId="2646316282" sldId="294"/>
            <ac:spMk id="3" creationId="{601468EA-EC0A-054C-3CE6-182B911DC036}"/>
          </ac:spMkLst>
        </pc:spChg>
        <pc:spChg chg="mod">
          <ac:chgData name="BRIAN" userId="3866cf7a-4dc0-43cf-afed-b2d62f07df3b" providerId="ADAL" clId="{3534C0E5-5AD7-4443-9F7A-4818F9BCD516}" dt="2022-12-07T09:37:51.418" v="10" actId="113"/>
          <ac:spMkLst>
            <pc:docMk/>
            <pc:sldMk cId="2646316282" sldId="294"/>
            <ac:spMk id="6" creationId="{476C2433-A8A4-BCBB-D79F-8D8A15269481}"/>
          </ac:spMkLst>
        </pc:spChg>
        <pc:spChg chg="mod">
          <ac:chgData name="BRIAN" userId="3866cf7a-4dc0-43cf-afed-b2d62f07df3b" providerId="ADAL" clId="{3534C0E5-5AD7-4443-9F7A-4818F9BCD516}" dt="2022-12-07T09:37:54.740" v="11" actId="1076"/>
          <ac:spMkLst>
            <pc:docMk/>
            <pc:sldMk cId="2646316282" sldId="294"/>
            <ac:spMk id="9" creationId="{A40D412C-E6B3-21B3-1462-26405087DA60}"/>
          </ac:spMkLst>
        </pc:spChg>
      </pc:sldChg>
      <pc:sldChg chg="del">
        <pc:chgData name="BRIAN" userId="3866cf7a-4dc0-43cf-afed-b2d62f07df3b" providerId="ADAL" clId="{3534C0E5-5AD7-4443-9F7A-4818F9BCD516}" dt="2022-12-07T09:38:29.769" v="16" actId="47"/>
        <pc:sldMkLst>
          <pc:docMk/>
          <pc:sldMk cId="3653519648" sldId="297"/>
        </pc:sldMkLst>
      </pc:sldChg>
      <pc:sldChg chg="del">
        <pc:chgData name="BRIAN" userId="3866cf7a-4dc0-43cf-afed-b2d62f07df3b" providerId="ADAL" clId="{3534C0E5-5AD7-4443-9F7A-4818F9BCD516}" dt="2022-12-07T09:38:29.769" v="16" actId="47"/>
        <pc:sldMkLst>
          <pc:docMk/>
          <pc:sldMk cId="3094792501" sldId="298"/>
        </pc:sldMkLst>
      </pc:sldChg>
      <pc:sldChg chg="del">
        <pc:chgData name="BRIAN" userId="3866cf7a-4dc0-43cf-afed-b2d62f07df3b" providerId="ADAL" clId="{3534C0E5-5AD7-4443-9F7A-4818F9BCD516}" dt="2022-12-07T09:38:29.769" v="16" actId="47"/>
        <pc:sldMkLst>
          <pc:docMk/>
          <pc:sldMk cId="3342703167" sldId="299"/>
        </pc:sldMkLst>
      </pc:sldChg>
      <pc:sldChg chg="del">
        <pc:chgData name="BRIAN" userId="3866cf7a-4dc0-43cf-afed-b2d62f07df3b" providerId="ADAL" clId="{3534C0E5-5AD7-4443-9F7A-4818F9BCD516}" dt="2022-12-07T09:38:29.769" v="16" actId="47"/>
        <pc:sldMkLst>
          <pc:docMk/>
          <pc:sldMk cId="2704636558" sldId="300"/>
        </pc:sldMkLst>
      </pc:sldChg>
      <pc:sldChg chg="modSp mod">
        <pc:chgData name="BRIAN" userId="3866cf7a-4dc0-43cf-afed-b2d62f07df3b" providerId="ADAL" clId="{3534C0E5-5AD7-4443-9F7A-4818F9BCD516}" dt="2022-12-07T09:38:43.011" v="19" actId="207"/>
        <pc:sldMkLst>
          <pc:docMk/>
          <pc:sldMk cId="1557391753" sldId="301"/>
        </pc:sldMkLst>
        <pc:spChg chg="mod">
          <ac:chgData name="BRIAN" userId="3866cf7a-4dc0-43cf-afed-b2d62f07df3b" providerId="ADAL" clId="{3534C0E5-5AD7-4443-9F7A-4818F9BCD516}" dt="2022-12-07T09:38:43.011" v="19" actId="207"/>
          <ac:spMkLst>
            <pc:docMk/>
            <pc:sldMk cId="1557391753" sldId="301"/>
            <ac:spMk id="6" creationId="{476C2433-A8A4-BCBB-D79F-8D8A15269481}"/>
          </ac:spMkLst>
        </pc:spChg>
        <pc:spChg chg="mod">
          <ac:chgData name="BRIAN" userId="3866cf7a-4dc0-43cf-afed-b2d62f07df3b" providerId="ADAL" clId="{3534C0E5-5AD7-4443-9F7A-4818F9BCD516}" dt="2022-12-07T09:38:39.058" v="18" actId="207"/>
          <ac:spMkLst>
            <pc:docMk/>
            <pc:sldMk cId="1557391753" sldId="301"/>
            <ac:spMk id="9" creationId="{A40D412C-E6B3-21B3-1462-26405087DA60}"/>
          </ac:spMkLst>
        </pc:spChg>
        <pc:spChg chg="mod">
          <ac:chgData name="BRIAN" userId="3866cf7a-4dc0-43cf-afed-b2d62f07df3b" providerId="ADAL" clId="{3534C0E5-5AD7-4443-9F7A-4818F9BCD516}" dt="2022-12-07T09:38:35.645" v="17" actId="207"/>
          <ac:spMkLst>
            <pc:docMk/>
            <pc:sldMk cId="1557391753" sldId="301"/>
            <ac:spMk id="17" creationId="{B89A5E9E-FD51-86EC-B916-55F555BDBC9B}"/>
          </ac:spMkLst>
        </pc:spChg>
      </pc:sldChg>
      <pc:sldChg chg="del">
        <pc:chgData name="BRIAN" userId="3866cf7a-4dc0-43cf-afed-b2d62f07df3b" providerId="ADAL" clId="{3534C0E5-5AD7-4443-9F7A-4818F9BCD516}" dt="2022-12-07T09:39:09.330" v="23" actId="47"/>
        <pc:sldMkLst>
          <pc:docMk/>
          <pc:sldMk cId="1112661045" sldId="305"/>
        </pc:sldMkLst>
      </pc:sldChg>
      <pc:sldChg chg="del">
        <pc:chgData name="BRIAN" userId="3866cf7a-4dc0-43cf-afed-b2d62f07df3b" providerId="ADAL" clId="{3534C0E5-5AD7-4443-9F7A-4818F9BCD516}" dt="2022-12-07T09:39:09.330" v="23" actId="47"/>
        <pc:sldMkLst>
          <pc:docMk/>
          <pc:sldMk cId="441365119" sldId="306"/>
        </pc:sldMkLst>
      </pc:sldChg>
      <pc:sldChg chg="del">
        <pc:chgData name="BRIAN" userId="3866cf7a-4dc0-43cf-afed-b2d62f07df3b" providerId="ADAL" clId="{3534C0E5-5AD7-4443-9F7A-4818F9BCD516}" dt="2022-12-07T09:39:09.330" v="23" actId="47"/>
        <pc:sldMkLst>
          <pc:docMk/>
          <pc:sldMk cId="27568896" sldId="307"/>
        </pc:sldMkLst>
      </pc:sldChg>
      <pc:sldChg chg="del">
        <pc:chgData name="BRIAN" userId="3866cf7a-4dc0-43cf-afed-b2d62f07df3b" providerId="ADAL" clId="{3534C0E5-5AD7-4443-9F7A-4818F9BCD516}" dt="2022-12-07T09:39:09.330" v="23" actId="47"/>
        <pc:sldMkLst>
          <pc:docMk/>
          <pc:sldMk cId="2948981260" sldId="308"/>
        </pc:sldMkLst>
      </pc:sldChg>
      <pc:sldChg chg="del">
        <pc:chgData name="BRIAN" userId="3866cf7a-4dc0-43cf-afed-b2d62f07df3b" providerId="ADAL" clId="{3534C0E5-5AD7-4443-9F7A-4818F9BCD516}" dt="2022-12-07T09:39:09.330" v="23" actId="47"/>
        <pc:sldMkLst>
          <pc:docMk/>
          <pc:sldMk cId="2594365922" sldId="309"/>
        </pc:sldMkLst>
      </pc:sldChg>
      <pc:sldChg chg="del">
        <pc:chgData name="BRIAN" userId="3866cf7a-4dc0-43cf-afed-b2d62f07df3b" providerId="ADAL" clId="{3534C0E5-5AD7-4443-9F7A-4818F9BCD516}" dt="2022-12-07T09:39:40.261" v="29" actId="47"/>
        <pc:sldMkLst>
          <pc:docMk/>
          <pc:sldMk cId="885134814" sldId="311"/>
        </pc:sldMkLst>
      </pc:sldChg>
      <pc:sldChg chg="del">
        <pc:chgData name="BRIAN" userId="3866cf7a-4dc0-43cf-afed-b2d62f07df3b" providerId="ADAL" clId="{3534C0E5-5AD7-4443-9F7A-4818F9BCD516}" dt="2022-12-07T09:39:40.261" v="29" actId="47"/>
        <pc:sldMkLst>
          <pc:docMk/>
          <pc:sldMk cId="2729409852" sldId="312"/>
        </pc:sldMkLst>
      </pc:sldChg>
      <pc:sldChg chg="del">
        <pc:chgData name="BRIAN" userId="3866cf7a-4dc0-43cf-afed-b2d62f07df3b" providerId="ADAL" clId="{3534C0E5-5AD7-4443-9F7A-4818F9BCD516}" dt="2022-12-07T09:39:40.261" v="29" actId="47"/>
        <pc:sldMkLst>
          <pc:docMk/>
          <pc:sldMk cId="3576595128" sldId="313"/>
        </pc:sldMkLst>
      </pc:sldChg>
      <pc:sldChg chg="del">
        <pc:chgData name="BRIAN" userId="3866cf7a-4dc0-43cf-afed-b2d62f07df3b" providerId="ADAL" clId="{3534C0E5-5AD7-4443-9F7A-4818F9BCD516}" dt="2022-12-07T09:39:40.261" v="29" actId="47"/>
        <pc:sldMkLst>
          <pc:docMk/>
          <pc:sldMk cId="3518477217" sldId="314"/>
        </pc:sldMkLst>
      </pc:sldChg>
      <pc:sldChg chg="del">
        <pc:chgData name="BRIAN" userId="3866cf7a-4dc0-43cf-afed-b2d62f07df3b" providerId="ADAL" clId="{3534C0E5-5AD7-4443-9F7A-4818F9BCD516}" dt="2022-12-07T09:40:01.505" v="33" actId="47"/>
        <pc:sldMkLst>
          <pc:docMk/>
          <pc:sldMk cId="3997497716" sldId="316"/>
        </pc:sldMkLst>
      </pc:sldChg>
      <pc:sldChg chg="del">
        <pc:chgData name="BRIAN" userId="3866cf7a-4dc0-43cf-afed-b2d62f07df3b" providerId="ADAL" clId="{3534C0E5-5AD7-4443-9F7A-4818F9BCD516}" dt="2022-12-07T09:40:01.505" v="33" actId="47"/>
        <pc:sldMkLst>
          <pc:docMk/>
          <pc:sldMk cId="1895267876" sldId="317"/>
        </pc:sldMkLst>
      </pc:sldChg>
      <pc:sldChg chg="del">
        <pc:chgData name="BRIAN" userId="3866cf7a-4dc0-43cf-afed-b2d62f07df3b" providerId="ADAL" clId="{3534C0E5-5AD7-4443-9F7A-4818F9BCD516}" dt="2022-12-07T09:40:01.505" v="33" actId="47"/>
        <pc:sldMkLst>
          <pc:docMk/>
          <pc:sldMk cId="4193961752" sldId="318"/>
        </pc:sldMkLst>
      </pc:sldChg>
      <pc:sldChg chg="del">
        <pc:chgData name="BRIAN" userId="3866cf7a-4dc0-43cf-afed-b2d62f07df3b" providerId="ADAL" clId="{3534C0E5-5AD7-4443-9F7A-4818F9BCD516}" dt="2022-12-07T09:40:01.505" v="33" actId="47"/>
        <pc:sldMkLst>
          <pc:docMk/>
          <pc:sldMk cId="789837987" sldId="319"/>
        </pc:sldMkLst>
      </pc:sldChg>
      <pc:sldChg chg="del">
        <pc:chgData name="BRIAN" userId="3866cf7a-4dc0-43cf-afed-b2d62f07df3b" providerId="ADAL" clId="{3534C0E5-5AD7-4443-9F7A-4818F9BCD516}" dt="2022-12-07T09:40:01.505" v="33" actId="47"/>
        <pc:sldMkLst>
          <pc:docMk/>
          <pc:sldMk cId="2976367792" sldId="320"/>
        </pc:sldMkLst>
      </pc:sldChg>
      <pc:sldChg chg="del">
        <pc:chgData name="BRIAN" userId="3866cf7a-4dc0-43cf-afed-b2d62f07df3b" providerId="ADAL" clId="{3534C0E5-5AD7-4443-9F7A-4818F9BCD516}" dt="2022-12-07T09:40:01.505" v="33" actId="47"/>
        <pc:sldMkLst>
          <pc:docMk/>
          <pc:sldMk cId="717632362" sldId="321"/>
        </pc:sldMkLst>
      </pc:sldChg>
      <pc:sldChg chg="modSp mod">
        <pc:chgData name="BRIAN" userId="3866cf7a-4dc0-43cf-afed-b2d62f07df3b" providerId="ADAL" clId="{3534C0E5-5AD7-4443-9F7A-4818F9BCD516}" dt="2022-12-07T09:40:18.415" v="38" actId="207"/>
        <pc:sldMkLst>
          <pc:docMk/>
          <pc:sldMk cId="879993107" sldId="322"/>
        </pc:sldMkLst>
        <pc:spChg chg="mod">
          <ac:chgData name="BRIAN" userId="3866cf7a-4dc0-43cf-afed-b2d62f07df3b" providerId="ADAL" clId="{3534C0E5-5AD7-4443-9F7A-4818F9BCD516}" dt="2022-12-07T09:40:18.415" v="38" actId="207"/>
          <ac:spMkLst>
            <pc:docMk/>
            <pc:sldMk cId="879993107" sldId="322"/>
            <ac:spMk id="6" creationId="{476C2433-A8A4-BCBB-D79F-8D8A15269481}"/>
          </ac:spMkLst>
        </pc:spChg>
        <pc:spChg chg="mod">
          <ac:chgData name="BRIAN" userId="3866cf7a-4dc0-43cf-afed-b2d62f07df3b" providerId="ADAL" clId="{3534C0E5-5AD7-4443-9F7A-4818F9BCD516}" dt="2022-12-07T09:40:10.297" v="35" actId="207"/>
          <ac:spMkLst>
            <pc:docMk/>
            <pc:sldMk cId="879993107" sldId="322"/>
            <ac:spMk id="7" creationId="{FC4200DC-36FE-8E7C-FD43-9C671EEF922B}"/>
          </ac:spMkLst>
        </pc:spChg>
        <pc:spChg chg="mod">
          <ac:chgData name="BRIAN" userId="3866cf7a-4dc0-43cf-afed-b2d62f07df3b" providerId="ADAL" clId="{3534C0E5-5AD7-4443-9F7A-4818F9BCD516}" dt="2022-12-07T09:40:06.933" v="34" actId="207"/>
          <ac:spMkLst>
            <pc:docMk/>
            <pc:sldMk cId="879993107" sldId="322"/>
            <ac:spMk id="17" creationId="{B89A5E9E-FD51-86EC-B916-55F555BDBC9B}"/>
          </ac:spMkLst>
        </pc:spChg>
      </pc:sldChg>
      <pc:sldChg chg="del">
        <pc:chgData name="BRIAN" userId="3866cf7a-4dc0-43cf-afed-b2d62f07df3b" providerId="ADAL" clId="{3534C0E5-5AD7-4443-9F7A-4818F9BCD516}" dt="2022-12-07T09:40:44.110" v="42" actId="47"/>
        <pc:sldMkLst>
          <pc:docMk/>
          <pc:sldMk cId="2965396840" sldId="325"/>
        </pc:sldMkLst>
      </pc:sldChg>
      <pc:sldChg chg="del">
        <pc:chgData name="BRIAN" userId="3866cf7a-4dc0-43cf-afed-b2d62f07df3b" providerId="ADAL" clId="{3534C0E5-5AD7-4443-9F7A-4818F9BCD516}" dt="2022-12-07T09:40:44.110" v="42" actId="47"/>
        <pc:sldMkLst>
          <pc:docMk/>
          <pc:sldMk cId="3365230296" sldId="326"/>
        </pc:sldMkLst>
      </pc:sldChg>
      <pc:sldChg chg="del">
        <pc:chgData name="BRIAN" userId="3866cf7a-4dc0-43cf-afed-b2d62f07df3b" providerId="ADAL" clId="{3534C0E5-5AD7-4443-9F7A-4818F9BCD516}" dt="2022-12-07T09:40:44.110" v="42" actId="47"/>
        <pc:sldMkLst>
          <pc:docMk/>
          <pc:sldMk cId="904869712" sldId="327"/>
        </pc:sldMkLst>
      </pc:sldChg>
      <pc:sldChg chg="del">
        <pc:chgData name="BRIAN" userId="3866cf7a-4dc0-43cf-afed-b2d62f07df3b" providerId="ADAL" clId="{3534C0E5-5AD7-4443-9F7A-4818F9BCD516}" dt="2022-12-07T09:40:44.110" v="42" actId="47"/>
        <pc:sldMkLst>
          <pc:docMk/>
          <pc:sldMk cId="3038009326" sldId="328"/>
        </pc:sldMkLst>
      </pc:sldChg>
      <pc:sldChg chg="modSp mod">
        <pc:chgData name="BRIAN" userId="3866cf7a-4dc0-43cf-afed-b2d62f07df3b" providerId="ADAL" clId="{3534C0E5-5AD7-4443-9F7A-4818F9BCD516}" dt="2022-12-07T09:40:56.487" v="45" actId="207"/>
        <pc:sldMkLst>
          <pc:docMk/>
          <pc:sldMk cId="2748254192" sldId="329"/>
        </pc:sldMkLst>
        <pc:spChg chg="mod">
          <ac:chgData name="BRIAN" userId="3866cf7a-4dc0-43cf-afed-b2d62f07df3b" providerId="ADAL" clId="{3534C0E5-5AD7-4443-9F7A-4818F9BCD516}" dt="2022-12-07T09:40:56.487" v="45" actId="207"/>
          <ac:spMkLst>
            <pc:docMk/>
            <pc:sldMk cId="2748254192" sldId="329"/>
            <ac:spMk id="6" creationId="{476C2433-A8A4-BCBB-D79F-8D8A15269481}"/>
          </ac:spMkLst>
        </pc:spChg>
        <pc:spChg chg="mod">
          <ac:chgData name="BRIAN" userId="3866cf7a-4dc0-43cf-afed-b2d62f07df3b" providerId="ADAL" clId="{3534C0E5-5AD7-4443-9F7A-4818F9BCD516}" dt="2022-12-07T09:40:53.595" v="44" actId="207"/>
          <ac:spMkLst>
            <pc:docMk/>
            <pc:sldMk cId="2748254192" sldId="329"/>
            <ac:spMk id="7" creationId="{EC6FC83B-DDB5-FCFF-3304-D88E935732BF}"/>
          </ac:spMkLst>
        </pc:spChg>
        <pc:spChg chg="mod">
          <ac:chgData name="BRIAN" userId="3866cf7a-4dc0-43cf-afed-b2d62f07df3b" providerId="ADAL" clId="{3534C0E5-5AD7-4443-9F7A-4818F9BCD516}" dt="2022-12-07T09:40:50.187" v="43" actId="207"/>
          <ac:spMkLst>
            <pc:docMk/>
            <pc:sldMk cId="2748254192" sldId="329"/>
            <ac:spMk id="17" creationId="{B89A5E9E-FD51-86EC-B916-55F555BDBC9B}"/>
          </ac:spMkLst>
        </pc:spChg>
      </pc:sldChg>
      <pc:sldChg chg="del">
        <pc:chgData name="BRIAN" userId="3866cf7a-4dc0-43cf-afed-b2d62f07df3b" providerId="ADAL" clId="{3534C0E5-5AD7-4443-9F7A-4818F9BCD516}" dt="2022-12-07T09:40:44.110" v="42" actId="47"/>
        <pc:sldMkLst>
          <pc:docMk/>
          <pc:sldMk cId="682420294" sldId="331"/>
        </pc:sldMkLst>
      </pc:sldChg>
      <pc:sldChg chg="del">
        <pc:chgData name="BRIAN" userId="3866cf7a-4dc0-43cf-afed-b2d62f07df3b" providerId="ADAL" clId="{3534C0E5-5AD7-4443-9F7A-4818F9BCD516}" dt="2022-12-07T09:41:03.687" v="46" actId="47"/>
        <pc:sldMkLst>
          <pc:docMk/>
          <pc:sldMk cId="3116787151" sldId="333"/>
        </pc:sldMkLst>
      </pc:sldChg>
      <pc:sldChg chg="del">
        <pc:chgData name="BRIAN" userId="3866cf7a-4dc0-43cf-afed-b2d62f07df3b" providerId="ADAL" clId="{3534C0E5-5AD7-4443-9F7A-4818F9BCD516}" dt="2022-12-07T09:41:45.575" v="54" actId="47"/>
        <pc:sldMkLst>
          <pc:docMk/>
          <pc:sldMk cId="3799594261" sldId="335"/>
        </pc:sldMkLst>
      </pc:sldChg>
      <pc:sldChg chg="modSp mod">
        <pc:chgData name="BRIAN" userId="3866cf7a-4dc0-43cf-afed-b2d62f07df3b" providerId="ADAL" clId="{3534C0E5-5AD7-4443-9F7A-4818F9BCD516}" dt="2022-12-07T09:41:25.001" v="50" actId="113"/>
        <pc:sldMkLst>
          <pc:docMk/>
          <pc:sldMk cId="604207267" sldId="338"/>
        </pc:sldMkLst>
        <pc:spChg chg="mod">
          <ac:chgData name="BRIAN" userId="3866cf7a-4dc0-43cf-afed-b2d62f07df3b" providerId="ADAL" clId="{3534C0E5-5AD7-4443-9F7A-4818F9BCD516}" dt="2022-12-07T09:41:21.500" v="49" actId="207"/>
          <ac:spMkLst>
            <pc:docMk/>
            <pc:sldMk cId="604207267" sldId="338"/>
            <ac:spMk id="6" creationId="{476C2433-A8A4-BCBB-D79F-8D8A15269481}"/>
          </ac:spMkLst>
        </pc:spChg>
        <pc:spChg chg="mod">
          <ac:chgData name="BRIAN" userId="3866cf7a-4dc0-43cf-afed-b2d62f07df3b" providerId="ADAL" clId="{3534C0E5-5AD7-4443-9F7A-4818F9BCD516}" dt="2022-12-07T09:41:25.001" v="50" actId="113"/>
          <ac:spMkLst>
            <pc:docMk/>
            <pc:sldMk cId="604207267" sldId="338"/>
            <ac:spMk id="7" creationId="{FD406907-BC7F-334B-1678-2929EF6BA7DC}"/>
          </ac:spMkLst>
        </pc:spChg>
      </pc:sldChg>
      <pc:sldChg chg="del">
        <pc:chgData name="BRIAN" userId="3866cf7a-4dc0-43cf-afed-b2d62f07df3b" providerId="ADAL" clId="{3534C0E5-5AD7-4443-9F7A-4818F9BCD516}" dt="2022-12-07T09:41:09.490" v="47" actId="47"/>
        <pc:sldMkLst>
          <pc:docMk/>
          <pc:sldMk cId="1378709234" sldId="339"/>
        </pc:sldMkLst>
      </pc:sldChg>
      <pc:sldChg chg="del">
        <pc:chgData name="BRIAN" userId="3866cf7a-4dc0-43cf-afed-b2d62f07df3b" providerId="ADAL" clId="{3534C0E5-5AD7-4443-9F7A-4818F9BCD516}" dt="2022-12-07T09:41:03.687" v="46" actId="47"/>
        <pc:sldMkLst>
          <pc:docMk/>
          <pc:sldMk cId="3702696392" sldId="340"/>
        </pc:sldMkLst>
      </pc:sldChg>
      <pc:sldChg chg="del">
        <pc:chgData name="BRIAN" userId="3866cf7a-4dc0-43cf-afed-b2d62f07df3b" providerId="ADAL" clId="{3534C0E5-5AD7-4443-9F7A-4818F9BCD516}" dt="2022-12-07T09:41:03.687" v="46" actId="47"/>
        <pc:sldMkLst>
          <pc:docMk/>
          <pc:sldMk cId="2921419382" sldId="341"/>
        </pc:sldMkLst>
      </pc:sldChg>
      <pc:sldChg chg="del">
        <pc:chgData name="BRIAN" userId="3866cf7a-4dc0-43cf-afed-b2d62f07df3b" providerId="ADAL" clId="{3534C0E5-5AD7-4443-9F7A-4818F9BCD516}" dt="2022-12-07T09:41:09.490" v="47" actId="47"/>
        <pc:sldMkLst>
          <pc:docMk/>
          <pc:sldMk cId="735924446" sldId="342"/>
        </pc:sldMkLst>
      </pc:sldChg>
      <pc:sldChg chg="modSp mod">
        <pc:chgData name="BRIAN" userId="3866cf7a-4dc0-43cf-afed-b2d62f07df3b" providerId="ADAL" clId="{3534C0E5-5AD7-4443-9F7A-4818F9BCD516}" dt="2022-12-07T09:41:38.118" v="53" actId="207"/>
        <pc:sldMkLst>
          <pc:docMk/>
          <pc:sldMk cId="2890794804" sldId="343"/>
        </pc:sldMkLst>
        <pc:spChg chg="mod">
          <ac:chgData name="BRIAN" userId="3866cf7a-4dc0-43cf-afed-b2d62f07df3b" providerId="ADAL" clId="{3534C0E5-5AD7-4443-9F7A-4818F9BCD516}" dt="2022-12-07T09:41:38.118" v="53" actId="207"/>
          <ac:spMkLst>
            <pc:docMk/>
            <pc:sldMk cId="2890794804" sldId="343"/>
            <ac:spMk id="6" creationId="{476C2433-A8A4-BCBB-D79F-8D8A15269481}"/>
          </ac:spMkLst>
        </pc:spChg>
        <pc:spChg chg="mod">
          <ac:chgData name="BRIAN" userId="3866cf7a-4dc0-43cf-afed-b2d62f07df3b" providerId="ADAL" clId="{3534C0E5-5AD7-4443-9F7A-4818F9BCD516}" dt="2022-12-07T09:41:34.126" v="52" actId="207"/>
          <ac:spMkLst>
            <pc:docMk/>
            <pc:sldMk cId="2890794804" sldId="343"/>
            <ac:spMk id="7" creationId="{FD406907-BC7F-334B-1678-2929EF6BA7DC}"/>
          </ac:spMkLst>
        </pc:spChg>
        <pc:spChg chg="mod">
          <ac:chgData name="BRIAN" userId="3866cf7a-4dc0-43cf-afed-b2d62f07df3b" providerId="ADAL" clId="{3534C0E5-5AD7-4443-9F7A-4818F9BCD516}" dt="2022-12-07T09:41:31.323" v="51" actId="207"/>
          <ac:spMkLst>
            <pc:docMk/>
            <pc:sldMk cId="2890794804" sldId="343"/>
            <ac:spMk id="10" creationId="{F902DCBE-2898-AC1A-04F4-4963DA52CBE1}"/>
          </ac:spMkLst>
        </pc:spChg>
      </pc:sldChg>
      <pc:sldChg chg="del">
        <pc:chgData name="BRIAN" userId="3866cf7a-4dc0-43cf-afed-b2d62f07df3b" providerId="ADAL" clId="{3534C0E5-5AD7-4443-9F7A-4818F9BCD516}" dt="2022-12-07T09:40:25.469" v="39" actId="47"/>
        <pc:sldMkLst>
          <pc:docMk/>
          <pc:sldMk cId="1337319218" sldId="344"/>
        </pc:sldMkLst>
      </pc:sldChg>
      <pc:sldChg chg="del">
        <pc:chgData name="BRIAN" userId="3866cf7a-4dc0-43cf-afed-b2d62f07df3b" providerId="ADAL" clId="{3534C0E5-5AD7-4443-9F7A-4818F9BCD516}" dt="2022-12-07T09:40:25.469" v="39" actId="47"/>
        <pc:sldMkLst>
          <pc:docMk/>
          <pc:sldMk cId="4289982340" sldId="345"/>
        </pc:sldMkLst>
      </pc:sldChg>
      <pc:sldChg chg="modSp mod">
        <pc:chgData name="BRIAN" userId="3866cf7a-4dc0-43cf-afed-b2d62f07df3b" providerId="ADAL" clId="{3534C0E5-5AD7-4443-9F7A-4818F9BCD516}" dt="2022-12-07T09:40:35.332" v="41" actId="207"/>
        <pc:sldMkLst>
          <pc:docMk/>
          <pc:sldMk cId="831420636" sldId="349"/>
        </pc:sldMkLst>
        <pc:spChg chg="mod">
          <ac:chgData name="BRIAN" userId="3866cf7a-4dc0-43cf-afed-b2d62f07df3b" providerId="ADAL" clId="{3534C0E5-5AD7-4443-9F7A-4818F9BCD516}" dt="2022-12-07T09:40:35.332" v="41" actId="207"/>
          <ac:spMkLst>
            <pc:docMk/>
            <pc:sldMk cId="831420636" sldId="349"/>
            <ac:spMk id="6" creationId="{476C2433-A8A4-BCBB-D79F-8D8A15269481}"/>
          </ac:spMkLst>
        </pc:spChg>
        <pc:spChg chg="mod">
          <ac:chgData name="BRIAN" userId="3866cf7a-4dc0-43cf-afed-b2d62f07df3b" providerId="ADAL" clId="{3534C0E5-5AD7-4443-9F7A-4818F9BCD516}" dt="2022-12-07T09:40:30.801" v="40" actId="207"/>
          <ac:spMkLst>
            <pc:docMk/>
            <pc:sldMk cId="831420636" sldId="349"/>
            <ac:spMk id="10" creationId="{0CE86D20-97AE-AC44-2026-88CF5B2EDF37}"/>
          </ac:spMkLst>
        </pc:spChg>
      </pc:sldChg>
      <pc:sldChg chg="del">
        <pc:chgData name="BRIAN" userId="3866cf7a-4dc0-43cf-afed-b2d62f07df3b" providerId="ADAL" clId="{3534C0E5-5AD7-4443-9F7A-4818F9BCD516}" dt="2022-12-07T09:41:45.575" v="54" actId="47"/>
        <pc:sldMkLst>
          <pc:docMk/>
          <pc:sldMk cId="1712784657" sldId="350"/>
        </pc:sldMkLst>
      </pc:sldChg>
      <pc:sldChg chg="modSp mod">
        <pc:chgData name="BRIAN" userId="3866cf7a-4dc0-43cf-afed-b2d62f07df3b" providerId="ADAL" clId="{3534C0E5-5AD7-4443-9F7A-4818F9BCD516}" dt="2022-12-07T09:41:51.597" v="55" actId="207"/>
        <pc:sldMkLst>
          <pc:docMk/>
          <pc:sldMk cId="2924642946" sldId="351"/>
        </pc:sldMkLst>
        <pc:spChg chg="mod">
          <ac:chgData name="BRIAN" userId="3866cf7a-4dc0-43cf-afed-b2d62f07df3b" providerId="ADAL" clId="{3534C0E5-5AD7-4443-9F7A-4818F9BCD516}" dt="2022-12-07T09:41:51.597" v="55" actId="207"/>
          <ac:spMkLst>
            <pc:docMk/>
            <pc:sldMk cId="2924642946" sldId="351"/>
            <ac:spMk id="10" creationId="{9490E079-8898-FBFF-1FE6-F07CF799CAF3}"/>
          </ac:spMkLst>
        </pc:spChg>
      </pc:sldChg>
      <pc:sldChg chg="new del">
        <pc:chgData name="BRIAN" userId="3866cf7a-4dc0-43cf-afed-b2d62f07df3b" providerId="ADAL" clId="{3534C0E5-5AD7-4443-9F7A-4818F9BCD516}" dt="2022-12-07T09:39:36.947" v="28" actId="680"/>
        <pc:sldMkLst>
          <pc:docMk/>
          <pc:sldMk cId="3076369082" sldId="3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7FCAE-DB18-4E87-9B61-F29D7CB734C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31AF5-99BE-4F92-BF2C-72D272FF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4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0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0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7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5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87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12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14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93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8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26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45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68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70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49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08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1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3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4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04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7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51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9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6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3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4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31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1AF5-99BE-4F92-BF2C-72D272FF03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2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5104-1B42-7CF5-6E8B-D6ED3564B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FA361-2FC2-173E-E06B-FDF9FE41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F1719-19A3-5DD0-39C8-F6221B3D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9D6-DED5-4B6E-A15A-C9536434F7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31549-4047-56EA-6C64-FF1CC7E4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1CECB-032C-4B40-F276-8B8E2E8B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8E2-0322-438A-93E1-9286068D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F9D60-AC56-E932-1A6C-774543FA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87EB0-1FFD-8F7C-D7AD-22F54C0FE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CB06E-F8A0-942D-6EEF-750EDBCB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9D6-DED5-4B6E-A15A-C9536434F7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2BA6A-7EF7-42BE-09C1-EEBC7AD7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1B10-BEAF-6CAF-E51D-5CC88A86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8E2-0322-438A-93E1-9286068D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0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26FA1-BDAB-31E6-751A-A5746DB60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95FD0-DAFA-6123-F14F-C9795A86D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DC07B-B0FD-3331-6BAF-3CEE3C77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9D6-DED5-4B6E-A15A-C9536434F7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50A7D-CE2A-EC01-E20C-E4CFFEB54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BA9BD-1A1F-CFC2-02A2-386006B0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8E2-0322-438A-93E1-9286068D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0CF4-91E1-2504-453C-20E46740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2ECCC-D17B-F067-9ECC-FC254D335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9609-8AD3-4B46-C561-D0946BE6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9D6-DED5-4B6E-A15A-C9536434F7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BC6C-89EE-A727-294C-4F33E7B3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36EB9-A506-F546-498C-A00DC7F9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8E2-0322-438A-93E1-9286068D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6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ACF9-1E00-F49E-1B36-50515FF3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F7F13-A390-E405-0632-91A0F004B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4D6D-49BF-582D-9A41-13F327DB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9D6-DED5-4B6E-A15A-C9536434F7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3491D-CE08-823D-21CF-6DD4AC4D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102B2-9057-3F4D-1A53-B3FAE7DC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8E2-0322-438A-93E1-9286068D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6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08AF-2BA8-96C7-0EDC-305E066E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AFFAB-BEE5-52CB-5668-B0A9E4F9E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D2C1A-FB1A-14EF-C189-FF587A075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5B80E-4E36-6AB3-89B8-B7CDCA8E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9D6-DED5-4B6E-A15A-C9536434F7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1BAF0-BBB5-563B-1F52-1B903C58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79F22-6CA9-2A99-DF2C-22BD20F5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8E2-0322-438A-93E1-9286068D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B3656-1470-651C-41D5-2FE516B5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A2D98-0D8E-13C5-D75B-FEAA24E1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9360D-7BF2-22D7-4B96-F9217FE32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086E0-32A9-1559-D37F-D5A46FC95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04532-668D-8084-6181-F51D282D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17E15-7DC7-97A7-D7EB-721ADFDD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9D6-DED5-4B6E-A15A-C9536434F7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95C67-0526-F53E-5149-BA9B73F5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0EC1F-CA75-4474-F98B-25D40B25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8E2-0322-438A-93E1-9286068D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8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69022-53AA-0012-EAC9-837C3154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815E5-34B0-2634-14F3-FC7AD2F7B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9D6-DED5-4B6E-A15A-C9536434F7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CAC0E-3A83-4EE1-D316-237ADDDAB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A3EDF-F4B4-E0B3-3DAB-FC3C753B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8E2-0322-438A-93E1-9286068D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8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07BF0-463D-A4CD-0997-3314EEB1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9D6-DED5-4B6E-A15A-C9536434F7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1E937-A45F-4E82-ABAA-5215E8E5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FD19D-40A6-03E8-EB0F-DD25471B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8E2-0322-438A-93E1-9286068D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8331C-D5D0-99AD-3231-15AD671D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8BB6F-1CF5-F083-B71A-46806ED2C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D2E71-B5AD-59F9-CFC5-D87A7C4D9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A0824-704E-B728-64E0-BC4E7D60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9D6-DED5-4B6E-A15A-C9536434F7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ECFCB-1E8C-E007-589A-95DFADB9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45C2C-8EBD-5A49-E396-F8A340A8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8E2-0322-438A-93E1-9286068D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8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DD1C-3C37-8F63-388F-595ADDB6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7721B-E7EE-8854-C527-89BD142CA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30FE8-E461-B155-AB2E-2CEB856D0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78B6B-AAE0-9FCA-D7C5-A20AA89B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9D6-DED5-4B6E-A15A-C9536434F7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833FD-C294-23D2-9D65-6F9DF53B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7D4A8-15DE-D1B4-398E-5732E1B5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8E2-0322-438A-93E1-9286068D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9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F2C0A-5F6A-B332-26EE-FDA68B13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8FDAC-FF8A-3C92-65A0-CDCDAC47A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5F672-CAB2-9B84-D6EB-AA846E73A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19D6-DED5-4B6E-A15A-C9536434F7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E323F-7B94-84E4-12FB-0E4DBFE32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42ADF-8E39-621E-D2CA-84F4E95A0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D8E2-0322-438A-93E1-9286068D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8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633F79-BD20-88CE-BD6F-4BF102C0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384" y="9525"/>
            <a:ext cx="71796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3" tIns="34286" rIns="68573" bIns="34286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153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306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458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611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/>
            <a:r>
              <a:rPr lang="en-US" sz="3200" i="1" kern="0" dirty="0">
                <a:latin typeface="Calibri" panose="020F0502020204030204" pitchFamily="34" charset="0"/>
                <a:cs typeface="Calibri" panose="020F0502020204030204" pitchFamily="34" charset="0"/>
              </a:rPr>
              <a:t>The Third</a:t>
            </a:r>
            <a:r>
              <a:rPr lang="en-US" sz="3200" i="1" kern="0" baseline="0" dirty="0">
                <a:latin typeface="Calibri" panose="020F0502020204030204" pitchFamily="34" charset="0"/>
                <a:cs typeface="Calibri" panose="020F0502020204030204" pitchFamily="34" charset="0"/>
              </a:rPr>
              <a:t> Air Force FLOP Club &amp; </a:t>
            </a:r>
          </a:p>
          <a:p>
            <a:pPr algn="ctr"/>
            <a:r>
              <a:rPr lang="en-US" sz="3200" i="1" kern="0" baseline="0" dirty="0">
                <a:latin typeface="Calibri" panose="020F0502020204030204" pitchFamily="34" charset="0"/>
                <a:cs typeface="Calibri" panose="020F0502020204030204" pitchFamily="34" charset="0"/>
              </a:rPr>
              <a:t>Air Force District of Washington present…</a:t>
            </a:r>
            <a:endParaRPr lang="en-US" sz="3200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B135E-DD30-F211-62DC-AE1C3B0D8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429000"/>
            <a:ext cx="2535467" cy="261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3BE9E7-5B47-8199-EAD5-B847361DC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08" y="152618"/>
            <a:ext cx="1129856" cy="854379"/>
          </a:xfrm>
          <a:prstGeom prst="rect">
            <a:avLst/>
          </a:prstGeom>
        </p:spPr>
      </p:pic>
      <p:sp>
        <p:nvSpPr>
          <p:cNvPr id="9" name="Line 6">
            <a:extLst>
              <a:ext uri="{FF2B5EF4-FFF2-40B4-BE49-F238E27FC236}">
                <a16:creationId xmlns:a16="http://schemas.microsoft.com/office/drawing/2014/main" id="{FDC92A35-7075-B932-A1D3-7AFCF5A305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762" y="6403976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C15A1E-AA79-2899-BA91-4211C29E6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8360" y="2419525"/>
            <a:ext cx="2441655" cy="1387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900232" y="1420045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Two+ Old JAGs Chatting Over Coffee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C02F08-A1A4-7E81-B22C-CA8F64BD82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0460" y="2432362"/>
            <a:ext cx="2636664" cy="14234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00B778-41C7-D022-A630-1E05CAFCC2EB}"/>
              </a:ext>
            </a:extLst>
          </p:cNvPr>
          <p:cNvSpPr txBox="1"/>
          <p:nvPr/>
        </p:nvSpPr>
        <p:spPr>
          <a:xfrm>
            <a:off x="3880460" y="3895815"/>
            <a:ext cx="7061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Col Kevin Catron 	 	  Col BT Thompson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     AFDW/SJA		  	3AF/SJA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B792F1-2589-27BB-181C-3E3D07A9ED95}"/>
              </a:ext>
            </a:extLst>
          </p:cNvPr>
          <p:cNvSpPr txBox="1"/>
          <p:nvPr/>
        </p:nvSpPr>
        <p:spPr>
          <a:xfrm>
            <a:off x="3808541" y="5088224"/>
            <a:ext cx="70615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14350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f/t 	Col Mark Hoover, AFJAGS</a:t>
            </a:r>
          </a:p>
          <a:p>
            <a:pPr algn="ctr">
              <a:tabLst>
                <a:tab pos="514350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	Capt Joey Klein, 100 ARW</a:t>
            </a:r>
          </a:p>
          <a:p>
            <a:pPr algn="ctr">
              <a:tabLst>
                <a:tab pos="514350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	Capt Bryan Bowyer, 48 FW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  	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A6E2BB-9951-A495-27B6-D9F86FAF5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995" y="4099246"/>
            <a:ext cx="508127" cy="5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11521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The 12 Principles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648129" y="1374775"/>
            <a:ext cx="9543836" cy="537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(1)  Lead From the Front</a:t>
            </a:r>
          </a:p>
          <a:p>
            <a:pPr algn="l"/>
            <a:r>
              <a:rPr lang="en-US" sz="2800" dirty="0"/>
              <a:t>(2)  Leadership First, Management Second</a:t>
            </a:r>
          </a:p>
          <a:p>
            <a:pPr algn="l"/>
            <a:r>
              <a:rPr lang="en-US" sz="2800" dirty="0"/>
              <a:t>(3)  Always Take Care of Your Team</a:t>
            </a:r>
          </a:p>
          <a:p>
            <a:pPr algn="l"/>
            <a:r>
              <a:rPr lang="en-US" sz="2800" dirty="0"/>
              <a:t>(4)  Great Leaders are Great Followers</a:t>
            </a:r>
          </a:p>
          <a:p>
            <a:pPr algn="l"/>
            <a:r>
              <a:rPr lang="en-US" sz="2800" dirty="0"/>
              <a:t>(5)  Leaders are Grown, Not Born</a:t>
            </a:r>
          </a:p>
          <a:p>
            <a:pPr algn="l"/>
            <a:r>
              <a:rPr lang="en-US" sz="2800" dirty="0"/>
              <a:t>(6)  Leaders Foster a Culture of Respect</a:t>
            </a:r>
          </a:p>
          <a:p>
            <a:pPr algn="l"/>
            <a:r>
              <a:rPr lang="en-US" sz="2800" dirty="0"/>
              <a:t>(7)  Lead From the Rear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(8)  Leadership Starts with a Vision</a:t>
            </a:r>
          </a:p>
          <a:p>
            <a:pPr algn="l"/>
            <a:r>
              <a:rPr lang="en-US" sz="2800" dirty="0"/>
              <a:t>(9)  Leaders Must Be Proactive, Not Reactive</a:t>
            </a:r>
          </a:p>
          <a:p>
            <a:pPr algn="l"/>
            <a:r>
              <a:rPr lang="en-US" sz="2800" dirty="0"/>
              <a:t>(10)  The Art of Communication is the Language of Leadership</a:t>
            </a:r>
          </a:p>
          <a:p>
            <a:pPr algn="l"/>
            <a:r>
              <a:rPr lang="en-US" sz="2800" dirty="0"/>
              <a:t>(11)  Be Decisive</a:t>
            </a:r>
          </a:p>
          <a:p>
            <a:pPr algn="l"/>
            <a:r>
              <a:rPr lang="en-US" sz="2800" dirty="0"/>
              <a:t>(12)  Leaders Should Always Take Care of Their Boss</a:t>
            </a:r>
          </a:p>
        </p:txBody>
      </p:sp>
    </p:spTree>
    <p:extLst>
      <p:ext uri="{BB962C8B-B14F-4D97-AF65-F5344CB8AC3E}">
        <p14:creationId xmlns:p14="http://schemas.microsoft.com/office/powerpoint/2010/main" val="404578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5D797-44FB-9320-AE04-B9E602CA86CD}"/>
              </a:ext>
            </a:extLst>
          </p:cNvPr>
          <p:cNvSpPr txBox="1"/>
          <p:nvPr/>
        </p:nvSpPr>
        <p:spPr>
          <a:xfrm>
            <a:off x="241694" y="382790"/>
            <a:ext cx="1993186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THEORY #8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F7C4-E541-9E9C-55F6-08562313375F}"/>
              </a:ext>
            </a:extLst>
          </p:cNvPr>
          <p:cNvSpPr txBox="1"/>
          <p:nvPr/>
        </p:nvSpPr>
        <p:spPr>
          <a:xfrm>
            <a:off x="1026464" y="3196858"/>
            <a:ext cx="441965" cy="3046988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2433-A8A4-BCBB-D79F-8D8A15269481}"/>
              </a:ext>
            </a:extLst>
          </p:cNvPr>
          <p:cNvSpPr txBox="1"/>
          <p:nvPr/>
        </p:nvSpPr>
        <p:spPr>
          <a:xfrm>
            <a:off x="2947198" y="290456"/>
            <a:ext cx="841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“Leadership starts with a vision!”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5E9E-FD51-86EC-B916-55F555BDBC9B}"/>
              </a:ext>
            </a:extLst>
          </p:cNvPr>
          <p:cNvSpPr txBox="1"/>
          <p:nvPr/>
        </p:nvSpPr>
        <p:spPr>
          <a:xfrm>
            <a:off x="1958109" y="2969178"/>
            <a:ext cx="9902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What are the strengths and weakness of your section? </a:t>
            </a:r>
            <a:r>
              <a:rPr lang="en-US" dirty="0">
                <a:latin typeface="Calibri" panose="020F0502020204030204"/>
              </a:rPr>
              <a:t> Find ways to improve/innovate processes or metrics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lang="en-US" dirty="0">
                <a:latin typeface="Calibri" panose="020F0502020204030204"/>
              </a:rPr>
              <a:t>process starts with you, the leader, but include your team’s input = buy-in!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Where do you want to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</a:t>
            </a:r>
            <a:r>
              <a:rPr lang="en-US" dirty="0">
                <a:latin typeface="Calibri" panose="020F0502020204030204"/>
              </a:rPr>
              <a:t>e your section? You need goals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/>
              </a:rPr>
              <a:t>Goals need to be: (1) clear, (2) easily understood by all, (3) measurable, (4) achievable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/>
              </a:rPr>
              <a:t>Here, include more team inputs = make the goals their goals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 them or make them visible to the team; incorporate them into normal daily ops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/>
              </a:rPr>
              <a:t>Re-visit them often and measure your success = course correct and stay focused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u="sng" dirty="0">
                <a:latin typeface="Calibri" panose="020F0502020204030204"/>
              </a:rPr>
              <a:t>Step 3</a:t>
            </a:r>
            <a:r>
              <a:rPr lang="en-US" sz="1800" dirty="0">
                <a:latin typeface="Calibri" panose="020F0502020204030204"/>
              </a:rPr>
              <a:t>: Instill a competitive spirit! This is the art of influence through motivation</a:t>
            </a:r>
            <a:endParaRPr lang="en-US" u="sng" dirty="0"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u="sng" dirty="0">
                <a:solidFill>
                  <a:prstClr val="black"/>
                </a:solidFill>
                <a:latin typeface="Calibri" panose="020F0502020204030204"/>
              </a:rPr>
              <a:t>Ste</a:t>
            </a:r>
            <a:r>
              <a:rPr lang="en-US" u="sng" dirty="0">
                <a:solidFill>
                  <a:prstClr val="black"/>
                </a:solidFill>
                <a:latin typeface="Calibri" panose="020F0502020204030204"/>
              </a:rPr>
              <a:t>p 4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Celebrate success; recognize top performers, ring a bell for a win, ask SJA/LOS to give a shout-out during a staff meeting, submit for things like “Top 3 Performer”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103DE-4D41-F9ED-72DA-51118D1242DE}"/>
              </a:ext>
            </a:extLst>
          </p:cNvPr>
          <p:cNvSpPr txBox="1"/>
          <p:nvPr/>
        </p:nvSpPr>
        <p:spPr>
          <a:xfrm>
            <a:off x="250854" y="1675984"/>
            <a:ext cx="1993186" cy="46166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MEANING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D412C-E6B3-21B3-1462-26405087DA60}"/>
              </a:ext>
            </a:extLst>
          </p:cNvPr>
          <p:cNvSpPr txBox="1"/>
          <p:nvPr/>
        </p:nvSpPr>
        <p:spPr>
          <a:xfrm>
            <a:off x="3445962" y="1430667"/>
            <a:ext cx="841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a leader you must have a roadmap or plan for success that others: (1) understand, and (2) can get behind</a:t>
            </a:r>
          </a:p>
        </p:txBody>
      </p:sp>
    </p:spTree>
    <p:extLst>
      <p:ext uri="{BB962C8B-B14F-4D97-AF65-F5344CB8AC3E}">
        <p14:creationId xmlns:p14="http://schemas.microsoft.com/office/powerpoint/2010/main" val="155739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11521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The 12 Principles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648129" y="1374775"/>
            <a:ext cx="9543836" cy="537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(1)  Lead From the Front</a:t>
            </a:r>
          </a:p>
          <a:p>
            <a:pPr algn="l"/>
            <a:r>
              <a:rPr lang="en-US" sz="2800" dirty="0"/>
              <a:t>(2)  Leadership First, Management Second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(3)  Always Take Care of Your Team</a:t>
            </a:r>
          </a:p>
          <a:p>
            <a:pPr algn="l"/>
            <a:r>
              <a:rPr lang="en-US" sz="2800" dirty="0"/>
              <a:t>(4)  Great Leaders are Great Followers</a:t>
            </a:r>
          </a:p>
          <a:p>
            <a:pPr algn="l"/>
            <a:r>
              <a:rPr lang="en-US" sz="2800" dirty="0"/>
              <a:t>(5)  Leaders are Grown, Not Born</a:t>
            </a:r>
          </a:p>
          <a:p>
            <a:pPr algn="l"/>
            <a:r>
              <a:rPr lang="en-US" sz="2800" dirty="0"/>
              <a:t>(6)  Leaders Foster a Culture of Respect</a:t>
            </a:r>
          </a:p>
          <a:p>
            <a:pPr algn="l"/>
            <a:r>
              <a:rPr lang="en-US" sz="2800" dirty="0"/>
              <a:t>(7)  Lead From the Rear</a:t>
            </a:r>
          </a:p>
          <a:p>
            <a:pPr algn="l"/>
            <a:r>
              <a:rPr lang="en-US" sz="2800" dirty="0"/>
              <a:t>(8)  Leadership Starts with a Vision</a:t>
            </a:r>
          </a:p>
          <a:p>
            <a:pPr algn="l"/>
            <a:r>
              <a:rPr lang="en-US" sz="2800" dirty="0"/>
              <a:t>(9)  Leaders Must Be Proactive, Not Reactive</a:t>
            </a:r>
          </a:p>
          <a:p>
            <a:pPr algn="l"/>
            <a:r>
              <a:rPr lang="en-US" sz="2800" dirty="0"/>
              <a:t>(10)  The Art of Communication is the Language of Leadership</a:t>
            </a:r>
          </a:p>
          <a:p>
            <a:pPr algn="l"/>
            <a:r>
              <a:rPr lang="en-US" sz="2800" dirty="0"/>
              <a:t>(11)  Be Decisive</a:t>
            </a:r>
          </a:p>
          <a:p>
            <a:pPr algn="l"/>
            <a:r>
              <a:rPr lang="en-US" sz="2800" dirty="0"/>
              <a:t>(12)  Leaders Should Always Take Care of Their Boss</a:t>
            </a:r>
          </a:p>
        </p:txBody>
      </p:sp>
    </p:spTree>
    <p:extLst>
      <p:ext uri="{BB962C8B-B14F-4D97-AF65-F5344CB8AC3E}">
        <p14:creationId xmlns:p14="http://schemas.microsoft.com/office/powerpoint/2010/main" val="386673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5D797-44FB-9320-AE04-B9E602CA86CD}"/>
              </a:ext>
            </a:extLst>
          </p:cNvPr>
          <p:cNvSpPr txBox="1"/>
          <p:nvPr/>
        </p:nvSpPr>
        <p:spPr>
          <a:xfrm>
            <a:off x="250854" y="383321"/>
            <a:ext cx="1993186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THEORY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#3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F7C4-E541-9E9C-55F6-08562313375F}"/>
              </a:ext>
            </a:extLst>
          </p:cNvPr>
          <p:cNvSpPr txBox="1"/>
          <p:nvPr/>
        </p:nvSpPr>
        <p:spPr>
          <a:xfrm>
            <a:off x="1026464" y="3196858"/>
            <a:ext cx="441965" cy="3046988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2433-A8A4-BCBB-D79F-8D8A15269481}"/>
              </a:ext>
            </a:extLst>
          </p:cNvPr>
          <p:cNvSpPr txBox="1"/>
          <p:nvPr/>
        </p:nvSpPr>
        <p:spPr>
          <a:xfrm>
            <a:off x="2947198" y="290456"/>
            <a:ext cx="841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“Always take care of your team”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103DE-4D41-F9ED-72DA-51118D1242DE}"/>
              </a:ext>
            </a:extLst>
          </p:cNvPr>
          <p:cNvSpPr txBox="1"/>
          <p:nvPr/>
        </p:nvSpPr>
        <p:spPr>
          <a:xfrm>
            <a:off x="250854" y="1675984"/>
            <a:ext cx="1993186" cy="46166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rial Black" panose="020B0A04020102020204" pitchFamily="34" charset="0"/>
              </a:rPr>
              <a:t>MEANING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E86D20-97AE-AC44-2026-88CF5B2EDF37}"/>
              </a:ext>
            </a:extLst>
          </p:cNvPr>
          <p:cNvSpPr txBox="1"/>
          <p:nvPr/>
        </p:nvSpPr>
        <p:spPr>
          <a:xfrm>
            <a:off x="2779393" y="1299410"/>
            <a:ext cx="9161753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effectLst/>
                <a:ea typeface="Times New Roman" panose="02020603050405020304" pitchFamily="18" charset="0"/>
              </a:rPr>
              <a:t>“The secret to success in life and success as a leader is to take and give every opportunity to excel.” – Col BT</a:t>
            </a:r>
          </a:p>
          <a:p>
            <a:pPr algn="ctr"/>
            <a:endParaRPr lang="en-US" sz="8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US" sz="2200" dirty="0"/>
              <a:t>“Take care of your team and your team will take care of you.” - Col BT’s Dad</a:t>
            </a:r>
          </a:p>
          <a:p>
            <a:pPr algn="ctr"/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1B333-928C-1BD1-47AB-919CFB8FC099}"/>
              </a:ext>
            </a:extLst>
          </p:cNvPr>
          <p:cNvSpPr txBox="1"/>
          <p:nvPr/>
        </p:nvSpPr>
        <p:spPr>
          <a:xfrm>
            <a:off x="1799208" y="3196858"/>
            <a:ext cx="98039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Do not think of your folks as your “people” or your “subordinates” they are your </a:t>
            </a:r>
            <a:r>
              <a:rPr lang="en-US" b="1" dirty="0"/>
              <a:t>team/teammates</a:t>
            </a:r>
            <a:r>
              <a:rPr lang="en-US" dirty="0"/>
              <a:t>.</a:t>
            </a:r>
          </a:p>
          <a:p>
            <a:r>
              <a:rPr lang="en-US" dirty="0"/>
              <a:t>- Unless impossible, never pass up giving your teammates an opportunity to excel </a:t>
            </a:r>
            <a:r>
              <a:rPr lang="en-US" b="1" dirty="0"/>
              <a:t>(O2E)</a:t>
            </a:r>
          </a:p>
          <a:p>
            <a:r>
              <a:rPr lang="en-US" sz="1600" dirty="0"/>
              <a:t>   -- Paralegals: Asst Recorder Admin Bds; Drafting Proofs; Trainings (attending/presenting)</a:t>
            </a:r>
          </a:p>
          <a:p>
            <a:r>
              <a:rPr lang="en-US" sz="1600" dirty="0"/>
              <a:t>   -- All: PROJOs; Deployments/TDYs; Meet with CCs; Authorship (co-sign)</a:t>
            </a:r>
          </a:p>
          <a:p>
            <a:r>
              <a:rPr lang="en-US" sz="1600" dirty="0"/>
              <a:t>   -- Go sit with LOS, ask: “How can I take care of SSgt X and A1C Y’s professional development, what are some O2E?”</a:t>
            </a:r>
          </a:p>
          <a:p>
            <a:r>
              <a:rPr lang="en-US" dirty="0"/>
              <a:t>- Nothing motivates like you taking a genuine (or well-feigned) interest in your teammates’ interests.</a:t>
            </a:r>
          </a:p>
          <a:p>
            <a:r>
              <a:rPr lang="en-US" dirty="0"/>
              <a:t>   </a:t>
            </a:r>
            <a:r>
              <a:rPr lang="en-US" sz="1600" dirty="0"/>
              <a:t>-- Find out interests, and learn about ones you don’t know. </a:t>
            </a:r>
            <a:r>
              <a:rPr lang="en-US" sz="1600" u="sng" dirty="0"/>
              <a:t>Col BT example</a:t>
            </a:r>
            <a:r>
              <a:rPr lang="en-US" sz="1600" dirty="0"/>
              <a:t>: NASCAR, Bass Fishing</a:t>
            </a:r>
          </a:p>
          <a:p>
            <a:r>
              <a:rPr lang="en-US" dirty="0"/>
              <a:t>- Recognition: Obviously awards [develop </a:t>
            </a:r>
            <a:r>
              <a:rPr lang="en-US" dirty="0" err="1"/>
              <a:t>noms</a:t>
            </a:r>
            <a:r>
              <a:rPr lang="en-US" dirty="0"/>
              <a:t> early] but also …</a:t>
            </a:r>
          </a:p>
          <a:p>
            <a:r>
              <a:rPr lang="en-US" sz="1600" dirty="0"/>
              <a:t>   -- Stickies Wall of Fame</a:t>
            </a:r>
          </a:p>
          <a:p>
            <a:r>
              <a:rPr lang="en-US" sz="1600" dirty="0"/>
              <a:t>   -- Highlight at briefings/HHQ visits: “Gen X, I’m going to have SSgt A brief you on Z. SSgt A is an awesome part of our team because …”</a:t>
            </a:r>
          </a:p>
          <a:p>
            <a:r>
              <a:rPr lang="en-US" dirty="0"/>
              <a:t>-  Feedback and accountability [your team craves </a:t>
            </a:r>
            <a:r>
              <a:rPr lang="en-US" u="sng" dirty="0"/>
              <a:t>constructive</a:t>
            </a:r>
            <a:r>
              <a:rPr lang="en-US" dirty="0"/>
              <a:t> criticism, feedback]</a:t>
            </a:r>
          </a:p>
          <a:p>
            <a:r>
              <a:rPr lang="en-US" sz="1600" dirty="0"/>
              <a:t>   -- “Yep, </a:t>
            </a:r>
            <a:r>
              <a:rPr lang="en-US" sz="1600" u="sng" dirty="0"/>
              <a:t>we</a:t>
            </a:r>
            <a:r>
              <a:rPr lang="en-US" sz="1600" dirty="0"/>
              <a:t> screwed that up, let’s talk about how </a:t>
            </a:r>
            <a:r>
              <a:rPr lang="en-US" sz="1600" u="sng" dirty="0"/>
              <a:t>we</a:t>
            </a:r>
            <a:r>
              <a:rPr lang="en-US" sz="1600" dirty="0"/>
              <a:t> can do better the next time.”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5383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11521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The 12 Principles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648129" y="1374775"/>
            <a:ext cx="9543836" cy="537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(1)  Lead From the Front</a:t>
            </a:r>
          </a:p>
          <a:p>
            <a:pPr algn="l"/>
            <a:r>
              <a:rPr lang="en-US" sz="2800" dirty="0"/>
              <a:t>(2)  Leadership First, Management Second</a:t>
            </a:r>
          </a:p>
          <a:p>
            <a:pPr algn="l"/>
            <a:r>
              <a:rPr lang="en-US" sz="2800" dirty="0"/>
              <a:t>(3)  Always Take Care of Your Team</a:t>
            </a:r>
          </a:p>
          <a:p>
            <a:pPr algn="l"/>
            <a:r>
              <a:rPr lang="en-US" sz="2800" dirty="0"/>
              <a:t>(4)  Great Leaders are Great Followers</a:t>
            </a:r>
          </a:p>
          <a:p>
            <a:pPr algn="l"/>
            <a:r>
              <a:rPr lang="en-US" sz="2800" dirty="0"/>
              <a:t>(5)  Leaders are Grown, Not Born</a:t>
            </a:r>
          </a:p>
          <a:p>
            <a:pPr algn="l"/>
            <a:r>
              <a:rPr lang="en-US" sz="2800" dirty="0"/>
              <a:t>(6)  Leaders Foster a Culture of Respect</a:t>
            </a:r>
          </a:p>
          <a:p>
            <a:pPr algn="l"/>
            <a:r>
              <a:rPr lang="en-US" sz="2800" dirty="0"/>
              <a:t>(7)  Lead From the Rear</a:t>
            </a:r>
          </a:p>
          <a:p>
            <a:pPr algn="l"/>
            <a:r>
              <a:rPr lang="en-US" sz="2800" dirty="0"/>
              <a:t>(8)  Leadership Starts with a Vision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(9)  Leaders Must Be Proactive, Not Reactive</a:t>
            </a:r>
          </a:p>
          <a:p>
            <a:pPr algn="l"/>
            <a:r>
              <a:rPr lang="en-US" sz="2800" dirty="0"/>
              <a:t>(10)  The Art of Communication is the Language of Leadership</a:t>
            </a:r>
          </a:p>
          <a:p>
            <a:pPr algn="l"/>
            <a:r>
              <a:rPr lang="en-US" sz="2800" dirty="0"/>
              <a:t>(11)  Be Decisive</a:t>
            </a:r>
          </a:p>
          <a:p>
            <a:pPr algn="l"/>
            <a:r>
              <a:rPr lang="en-US" sz="2800" dirty="0"/>
              <a:t>(12)  Leaders Should Always Take Care of Their Boss</a:t>
            </a:r>
          </a:p>
        </p:txBody>
      </p:sp>
    </p:spTree>
    <p:extLst>
      <p:ext uri="{BB962C8B-B14F-4D97-AF65-F5344CB8AC3E}">
        <p14:creationId xmlns:p14="http://schemas.microsoft.com/office/powerpoint/2010/main" val="377789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5D797-44FB-9320-AE04-B9E602CA86CD}"/>
              </a:ext>
            </a:extLst>
          </p:cNvPr>
          <p:cNvSpPr txBox="1"/>
          <p:nvPr/>
        </p:nvSpPr>
        <p:spPr>
          <a:xfrm>
            <a:off x="241694" y="382790"/>
            <a:ext cx="1993186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#9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F7C4-E541-9E9C-55F6-08562313375F}"/>
              </a:ext>
            </a:extLst>
          </p:cNvPr>
          <p:cNvSpPr txBox="1"/>
          <p:nvPr/>
        </p:nvSpPr>
        <p:spPr>
          <a:xfrm>
            <a:off x="1026464" y="3196858"/>
            <a:ext cx="441965" cy="3046988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2433-A8A4-BCBB-D79F-8D8A15269481}"/>
              </a:ext>
            </a:extLst>
          </p:cNvPr>
          <p:cNvSpPr txBox="1"/>
          <p:nvPr/>
        </p:nvSpPr>
        <p:spPr>
          <a:xfrm>
            <a:off x="2684477" y="290456"/>
            <a:ext cx="849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“Leaders must be proactive, not reactive”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5E9E-FD51-86EC-B916-55F555BDBC9B}"/>
              </a:ext>
            </a:extLst>
          </p:cNvPr>
          <p:cNvSpPr txBox="1"/>
          <p:nvPr/>
        </p:nvSpPr>
        <p:spPr>
          <a:xfrm>
            <a:off x="2114026" y="3196858"/>
            <a:ext cx="93270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Adopt the mindset of failing now … to succeed in the future; you won’t be able to solve problems before they happen, but you can be prepared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if your MJ processes are broken, rather than run in circles and tread water, eat the metrics and put 100% of your energy into tactical-level training (hint: doesn’t have to be you conducting the training) … then you’ll be successful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Manage your manning calendar!  People go TDY, have courts, take leave … none of that should be a surprise; work to fill gaps with leadership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Identify what the wing’s hot issues and work to help address them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Take care of your people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 where the paralegals are in upgrade training / education = motivate them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Rotating into a new job?  Get them ready to assume new duties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103DE-4D41-F9ED-72DA-51118D1242DE}"/>
              </a:ext>
            </a:extLst>
          </p:cNvPr>
          <p:cNvSpPr txBox="1"/>
          <p:nvPr/>
        </p:nvSpPr>
        <p:spPr>
          <a:xfrm>
            <a:off x="250854" y="1675984"/>
            <a:ext cx="1993186" cy="46166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MEANING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D412C-E6B3-21B3-1462-26405087DA60}"/>
              </a:ext>
            </a:extLst>
          </p:cNvPr>
          <p:cNvSpPr txBox="1"/>
          <p:nvPr/>
        </p:nvSpPr>
        <p:spPr>
          <a:xfrm>
            <a:off x="3026513" y="1430667"/>
            <a:ext cx="841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you’re focusing on the day’s problems, you’re missing 50% of your leadership potential</a:t>
            </a:r>
          </a:p>
        </p:txBody>
      </p:sp>
    </p:spTree>
    <p:extLst>
      <p:ext uri="{BB962C8B-B14F-4D97-AF65-F5344CB8AC3E}">
        <p14:creationId xmlns:p14="http://schemas.microsoft.com/office/powerpoint/2010/main" val="1709261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11521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The 12 Principles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648129" y="1374775"/>
            <a:ext cx="9543836" cy="537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(1)  Lead From the Front</a:t>
            </a:r>
          </a:p>
          <a:p>
            <a:pPr algn="l"/>
            <a:r>
              <a:rPr lang="en-US" sz="2800" dirty="0"/>
              <a:t>(2)  Leadership First, Management Second</a:t>
            </a:r>
          </a:p>
          <a:p>
            <a:pPr algn="l"/>
            <a:r>
              <a:rPr lang="en-US" sz="2800" dirty="0"/>
              <a:t>(3)  Always Take Care of Your Team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(4)  Great Leaders are Great Followers</a:t>
            </a:r>
          </a:p>
          <a:p>
            <a:pPr algn="l"/>
            <a:r>
              <a:rPr lang="en-US" sz="2800" dirty="0"/>
              <a:t>(5)  Leaders are Grown, Not Born</a:t>
            </a:r>
          </a:p>
          <a:p>
            <a:pPr algn="l"/>
            <a:r>
              <a:rPr lang="en-US" sz="2800" dirty="0"/>
              <a:t>(6)  Leaders Foster a Culture of Respect</a:t>
            </a:r>
          </a:p>
          <a:p>
            <a:pPr algn="l"/>
            <a:r>
              <a:rPr lang="en-US" sz="2800" dirty="0"/>
              <a:t>(7)  Lead From the Rear</a:t>
            </a:r>
          </a:p>
          <a:p>
            <a:pPr algn="l"/>
            <a:r>
              <a:rPr lang="en-US" sz="2800" dirty="0"/>
              <a:t>(8)  Leadership Starts with a Vision</a:t>
            </a:r>
          </a:p>
          <a:p>
            <a:pPr algn="l"/>
            <a:r>
              <a:rPr lang="en-US" sz="2800" dirty="0"/>
              <a:t>(9)  Leaders Must Be Proactive, Not Reactive</a:t>
            </a:r>
          </a:p>
          <a:p>
            <a:pPr algn="l"/>
            <a:r>
              <a:rPr lang="en-US" sz="2800" dirty="0"/>
              <a:t>(10)  The Art of Communication is the Language of Leadership</a:t>
            </a:r>
          </a:p>
          <a:p>
            <a:pPr algn="l"/>
            <a:r>
              <a:rPr lang="en-US" sz="2800" dirty="0"/>
              <a:t>(11)  Be Decisive</a:t>
            </a:r>
          </a:p>
          <a:p>
            <a:pPr algn="l"/>
            <a:r>
              <a:rPr lang="en-US" sz="2800" dirty="0"/>
              <a:t>(12)  Leaders Should Always Take Care of Their Boss</a:t>
            </a:r>
          </a:p>
        </p:txBody>
      </p:sp>
    </p:spTree>
    <p:extLst>
      <p:ext uri="{BB962C8B-B14F-4D97-AF65-F5344CB8AC3E}">
        <p14:creationId xmlns:p14="http://schemas.microsoft.com/office/powerpoint/2010/main" val="2480472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5D797-44FB-9320-AE04-B9E602CA86CD}"/>
              </a:ext>
            </a:extLst>
          </p:cNvPr>
          <p:cNvSpPr txBox="1"/>
          <p:nvPr/>
        </p:nvSpPr>
        <p:spPr>
          <a:xfrm>
            <a:off x="241694" y="382790"/>
            <a:ext cx="1993186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THEORY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#4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F7C4-E541-9E9C-55F6-08562313375F}"/>
              </a:ext>
            </a:extLst>
          </p:cNvPr>
          <p:cNvSpPr txBox="1"/>
          <p:nvPr/>
        </p:nvSpPr>
        <p:spPr>
          <a:xfrm>
            <a:off x="1026464" y="3196858"/>
            <a:ext cx="441965" cy="3046988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2433-A8A4-BCBB-D79F-8D8A15269481}"/>
              </a:ext>
            </a:extLst>
          </p:cNvPr>
          <p:cNvSpPr txBox="1"/>
          <p:nvPr/>
        </p:nvSpPr>
        <p:spPr>
          <a:xfrm>
            <a:off x="2947198" y="290456"/>
            <a:ext cx="841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“Great leaders are great followers”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103DE-4D41-F9ED-72DA-51118D1242DE}"/>
              </a:ext>
            </a:extLst>
          </p:cNvPr>
          <p:cNvSpPr txBox="1"/>
          <p:nvPr/>
        </p:nvSpPr>
        <p:spPr>
          <a:xfrm>
            <a:off x="250854" y="1675984"/>
            <a:ext cx="1993186" cy="46166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rial Black" panose="020B0A04020102020204" pitchFamily="34" charset="0"/>
              </a:rPr>
              <a:t>MEANING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E86D20-97AE-AC44-2026-88CF5B2EDF37}"/>
              </a:ext>
            </a:extLst>
          </p:cNvPr>
          <p:cNvSpPr txBox="1"/>
          <p:nvPr/>
        </p:nvSpPr>
        <p:spPr>
          <a:xfrm>
            <a:off x="2779393" y="1299410"/>
            <a:ext cx="9161753" cy="17081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effectLst/>
                <a:ea typeface="Times New Roman" panose="02020603050405020304" pitchFamily="18" charset="0"/>
              </a:rPr>
              <a:t>“Be the Follower who you as a Leader would want following you.” – Col BT</a:t>
            </a:r>
          </a:p>
          <a:p>
            <a:pPr algn="ctr"/>
            <a:endParaRPr lang="en-US" sz="800" dirty="0"/>
          </a:p>
          <a:p>
            <a:pPr marL="400050"/>
            <a:r>
              <a:rPr lang="en-US" sz="2000" dirty="0"/>
              <a:t>[1]  Convincing your Leader to choose the best course of action (COA)</a:t>
            </a:r>
          </a:p>
          <a:p>
            <a:pPr marL="400050"/>
            <a:r>
              <a:rPr lang="en-US" sz="2000" dirty="0"/>
              <a:t>[2]  Making the chosen COA happen, regardless if it is the one you advocated</a:t>
            </a:r>
          </a:p>
          <a:p>
            <a:pPr marL="400050"/>
            <a:r>
              <a:rPr lang="en-US" sz="2000" dirty="0"/>
              <a:t>       for or would have chosen.</a:t>
            </a:r>
          </a:p>
          <a:p>
            <a:pPr algn="ctr"/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1B333-928C-1BD1-47AB-919CFB8FC099}"/>
              </a:ext>
            </a:extLst>
          </p:cNvPr>
          <p:cNvSpPr txBox="1"/>
          <p:nvPr/>
        </p:nvSpPr>
        <p:spPr>
          <a:xfrm>
            <a:off x="1799208" y="3196858"/>
            <a:ext cx="9803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[1] A Follower should keep pushing until they are told no or to stop.  But force the feedback discussion </a:t>
            </a:r>
          </a:p>
          <a:p>
            <a:r>
              <a:rPr lang="en-US" sz="1600" dirty="0"/>
              <a:t>   -- Too hard: “Sometimes I feel like I push too hard when I think I am right, do I come across as disrespectful?”</a:t>
            </a:r>
          </a:p>
          <a:p>
            <a:r>
              <a:rPr lang="en-US" sz="1600" dirty="0"/>
              <a:t>   -- Too easy: “I’m worried I’m not adding value to the office, not doing enough to make it better even though I have all of these ideas, how do I do better?”</a:t>
            </a:r>
          </a:p>
          <a:p>
            <a:endParaRPr lang="en-US" dirty="0"/>
          </a:p>
          <a:p>
            <a:r>
              <a:rPr lang="en-US" dirty="0"/>
              <a:t>- COAs: Staff package: (1) written proposal in detail, 5W’s+H; (2) Multiple COAs+ pros/cons; (3) implementation plan and attachments (references); (4) professionally packaged (hard copy or electronic); (5) sent to Leader with an Outlook Meeting Request</a:t>
            </a:r>
          </a:p>
          <a:p>
            <a:r>
              <a:rPr lang="en-US" dirty="0"/>
              <a:t>     </a:t>
            </a:r>
          </a:p>
          <a:p>
            <a:r>
              <a:rPr lang="en-US" dirty="0"/>
              <a:t>- [2] ≠ “I know this is not a popular decision that X made but we have to execute.”</a:t>
            </a:r>
          </a:p>
          <a:p>
            <a:r>
              <a:rPr lang="en-US" dirty="0"/>
              <a:t>        = “Here is the way forward and here’s the way I think we can best execute.”</a:t>
            </a:r>
          </a:p>
        </p:txBody>
      </p:sp>
    </p:spTree>
    <p:extLst>
      <p:ext uri="{BB962C8B-B14F-4D97-AF65-F5344CB8AC3E}">
        <p14:creationId xmlns:p14="http://schemas.microsoft.com/office/powerpoint/2010/main" val="3947440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11521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The 12 Principles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648129" y="1374775"/>
            <a:ext cx="9543836" cy="537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(1)  Lead From the Front</a:t>
            </a:r>
          </a:p>
          <a:p>
            <a:pPr algn="l"/>
            <a:r>
              <a:rPr lang="en-US" sz="2800" dirty="0"/>
              <a:t>(2)  Leadership First, Management Second</a:t>
            </a:r>
          </a:p>
          <a:p>
            <a:pPr algn="l"/>
            <a:r>
              <a:rPr lang="en-US" sz="2800" dirty="0"/>
              <a:t>(3)  Always Take Care of Your Team</a:t>
            </a:r>
          </a:p>
          <a:p>
            <a:pPr algn="l"/>
            <a:r>
              <a:rPr lang="en-US" sz="2800" dirty="0"/>
              <a:t>(4)  Great Leaders are Great Followers</a:t>
            </a:r>
          </a:p>
          <a:p>
            <a:pPr algn="l"/>
            <a:r>
              <a:rPr lang="en-US" sz="2800" dirty="0"/>
              <a:t>(5)  Leaders are Grown, Not Born</a:t>
            </a:r>
          </a:p>
          <a:p>
            <a:pPr algn="l"/>
            <a:r>
              <a:rPr lang="en-US" sz="2800" dirty="0"/>
              <a:t>(6)  Leaders Foster a Culture of Respect</a:t>
            </a:r>
          </a:p>
          <a:p>
            <a:pPr algn="l"/>
            <a:r>
              <a:rPr lang="en-US" sz="2800" dirty="0"/>
              <a:t>(7)  Lead From the Rear</a:t>
            </a:r>
          </a:p>
          <a:p>
            <a:pPr algn="l"/>
            <a:r>
              <a:rPr lang="en-US" sz="2800" dirty="0"/>
              <a:t>(8)  Leadership Starts with a Vision</a:t>
            </a:r>
          </a:p>
          <a:p>
            <a:pPr algn="l"/>
            <a:r>
              <a:rPr lang="en-US" sz="2800" dirty="0"/>
              <a:t>(9)  Leaders Must Be Proactive, Not Reactive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(10)  The Art of Communication is the Language of Leadership</a:t>
            </a:r>
          </a:p>
          <a:p>
            <a:pPr algn="l"/>
            <a:r>
              <a:rPr lang="en-US" sz="2800" dirty="0"/>
              <a:t>(11)  Be Decisive</a:t>
            </a:r>
          </a:p>
          <a:p>
            <a:pPr algn="l"/>
            <a:r>
              <a:rPr lang="en-US" sz="2800" dirty="0"/>
              <a:t>(12)  Leaders Should Always Take Care of Their Boss</a:t>
            </a:r>
          </a:p>
        </p:txBody>
      </p:sp>
    </p:spTree>
    <p:extLst>
      <p:ext uri="{BB962C8B-B14F-4D97-AF65-F5344CB8AC3E}">
        <p14:creationId xmlns:p14="http://schemas.microsoft.com/office/powerpoint/2010/main" val="4074522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5D797-44FB-9320-AE04-B9E602CA86CD}"/>
              </a:ext>
            </a:extLst>
          </p:cNvPr>
          <p:cNvSpPr txBox="1"/>
          <p:nvPr/>
        </p:nvSpPr>
        <p:spPr>
          <a:xfrm>
            <a:off x="241694" y="382790"/>
            <a:ext cx="1993186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THEORY #10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F7C4-E541-9E9C-55F6-08562313375F}"/>
              </a:ext>
            </a:extLst>
          </p:cNvPr>
          <p:cNvSpPr txBox="1"/>
          <p:nvPr/>
        </p:nvSpPr>
        <p:spPr>
          <a:xfrm>
            <a:off x="1017304" y="3240654"/>
            <a:ext cx="441965" cy="3046988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2433-A8A4-BCBB-D79F-8D8A15269481}"/>
              </a:ext>
            </a:extLst>
          </p:cNvPr>
          <p:cNvSpPr txBox="1"/>
          <p:nvPr/>
        </p:nvSpPr>
        <p:spPr>
          <a:xfrm>
            <a:off x="2592198" y="329914"/>
            <a:ext cx="899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“The art of communication is the language of leadership”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5E9E-FD51-86EC-B916-55F555BDBC9B}"/>
              </a:ext>
            </a:extLst>
          </p:cNvPr>
          <p:cNvSpPr txBox="1"/>
          <p:nvPr/>
        </p:nvSpPr>
        <p:spPr>
          <a:xfrm>
            <a:off x="2127519" y="3240654"/>
            <a:ext cx="91617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When communicating to your team, follow four principles: (1) What do I know?, (2) Who needs to know it?, (3) How do I get them the information, and (4) Did they receive … and understand?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Figure out if your team prefers email or verbal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Learn to deliver feedback; always find ways people can improve; look them in the eyes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Never send an emotional email … and always assume your email will be misinterpreted … and forwarded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always assume walking down to deliver information in person is a better method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When speaking in public (brief, training, SOD,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always practice and be ready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Large part of communicating is confidence = if you lack it (will gain with practice) your message is lost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103DE-4D41-F9ED-72DA-51118D1242DE}"/>
              </a:ext>
            </a:extLst>
          </p:cNvPr>
          <p:cNvSpPr txBox="1"/>
          <p:nvPr/>
        </p:nvSpPr>
        <p:spPr>
          <a:xfrm>
            <a:off x="241694" y="1860650"/>
            <a:ext cx="1993186" cy="46166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MEANING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200DC-36FE-8E7C-FD43-9C671EEF922B}"/>
              </a:ext>
            </a:extLst>
          </p:cNvPr>
          <p:cNvSpPr txBox="1"/>
          <p:nvPr/>
        </p:nvSpPr>
        <p:spPr>
          <a:xfrm>
            <a:off x="2783231" y="1643257"/>
            <a:ext cx="841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Communicating is not telling people what to do, it includes fostering a culture of transparency while setting clear expectations both up and down the chain of command </a:t>
            </a:r>
          </a:p>
        </p:txBody>
      </p:sp>
    </p:spTree>
    <p:extLst>
      <p:ext uri="{BB962C8B-B14F-4D97-AF65-F5344CB8AC3E}">
        <p14:creationId xmlns:p14="http://schemas.microsoft.com/office/powerpoint/2010/main" val="87999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52618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Two+ Old JAGs Chatting Over Coffee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442868" y="1518612"/>
            <a:ext cx="1116692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Char char="-"/>
            </a:pPr>
            <a:r>
              <a:rPr lang="en-US" sz="3200" dirty="0"/>
              <a:t>The “Two+ Old JAGs” who will be “Chatting Over Coffee”</a:t>
            </a:r>
          </a:p>
          <a:p>
            <a:pPr lvl="1" algn="l">
              <a:buFontTx/>
              <a:buChar char="-"/>
            </a:pPr>
            <a:r>
              <a:rPr lang="en-US" sz="2800" dirty="0"/>
              <a:t> </a:t>
            </a:r>
            <a:r>
              <a:rPr lang="en-US" sz="2800" u="sng" dirty="0"/>
              <a:t>BT</a:t>
            </a:r>
            <a:r>
              <a:rPr lang="en-US" sz="2800" dirty="0"/>
              <a:t>: </a:t>
            </a:r>
            <a:r>
              <a:rPr lang="en-US" sz="2800" dirty="0" err="1"/>
              <a:t>Wg</a:t>
            </a:r>
            <a:r>
              <a:rPr lang="en-US" sz="2800" dirty="0"/>
              <a:t> DSJA, JB SJA, AOR SJA, NAF SJA</a:t>
            </a:r>
          </a:p>
          <a:p>
            <a:pPr lvl="1" algn="l">
              <a:buFontTx/>
              <a:buChar char="-"/>
            </a:pPr>
            <a:r>
              <a:rPr lang="en-US" sz="2800" dirty="0"/>
              <a:t> </a:t>
            </a:r>
            <a:r>
              <a:rPr lang="en-US" sz="2800" u="sng" dirty="0"/>
              <a:t>Catron</a:t>
            </a:r>
            <a:r>
              <a:rPr lang="en-US" sz="2800" dirty="0"/>
              <a:t>: </a:t>
            </a:r>
            <a:r>
              <a:rPr lang="en-US" sz="2800" dirty="0" err="1"/>
              <a:t>Wg</a:t>
            </a:r>
            <a:r>
              <a:rPr lang="en-US" sz="2800" dirty="0"/>
              <a:t> DSJA, “</a:t>
            </a:r>
            <a:r>
              <a:rPr lang="en-US" sz="2800" dirty="0" err="1"/>
              <a:t>Wg</a:t>
            </a:r>
            <a:r>
              <a:rPr lang="en-US" sz="2800" dirty="0"/>
              <a:t>” SJA/CC, </a:t>
            </a:r>
            <a:r>
              <a:rPr lang="en-US" sz="2800" dirty="0" err="1"/>
              <a:t>Wg</a:t>
            </a:r>
            <a:r>
              <a:rPr lang="en-US" sz="2800" dirty="0"/>
              <a:t> SJA, JB SJA [LOOTY], NAF-COM SJA</a:t>
            </a:r>
          </a:p>
          <a:p>
            <a:pPr lvl="1" algn="l">
              <a:buFontTx/>
              <a:buChar char="-"/>
            </a:pPr>
            <a:r>
              <a:rPr lang="en-US" sz="2800" dirty="0"/>
              <a:t> </a:t>
            </a:r>
            <a:r>
              <a:rPr lang="en-US" sz="2800" u="sng" dirty="0"/>
              <a:t>Hoover</a:t>
            </a:r>
            <a:r>
              <a:rPr lang="en-US" sz="2800" dirty="0"/>
              <a:t>: Grp/</a:t>
            </a:r>
            <a:r>
              <a:rPr lang="en-US" sz="2800" dirty="0" err="1"/>
              <a:t>Wg</a:t>
            </a:r>
            <a:r>
              <a:rPr lang="en-US" sz="2800" dirty="0"/>
              <a:t>/NAF DSJA, </a:t>
            </a:r>
            <a:r>
              <a:rPr lang="en-US" sz="2800" dirty="0" err="1"/>
              <a:t>Wg</a:t>
            </a:r>
            <a:r>
              <a:rPr lang="en-US" sz="2800" dirty="0"/>
              <a:t>/Ctr SJA [LOOTY], Commandant AFJAGS</a:t>
            </a:r>
          </a:p>
          <a:p>
            <a:pPr algn="l">
              <a:buFontTx/>
              <a:buChar char="-"/>
            </a:pPr>
            <a:r>
              <a:rPr lang="en-US" sz="3200" dirty="0"/>
              <a:t>The Why and The How of Today’s Principles</a:t>
            </a:r>
          </a:p>
          <a:p>
            <a:pPr lvl="1" algn="l">
              <a:buFontTx/>
              <a:buChar char="-"/>
            </a:pPr>
            <a:r>
              <a:rPr lang="en-US" sz="2800" dirty="0"/>
              <a:t>Find them: www.the-cole.com/leadership</a:t>
            </a:r>
          </a:p>
          <a:p>
            <a:pPr algn="l">
              <a:buFontTx/>
              <a:buChar char="-"/>
            </a:pPr>
            <a:r>
              <a:rPr lang="en-US" sz="3200" dirty="0"/>
              <a:t>The 12 Principles</a:t>
            </a:r>
          </a:p>
          <a:p>
            <a:pPr algn="l">
              <a:buFontTx/>
              <a:buChar char="-"/>
            </a:pPr>
            <a:r>
              <a:rPr lang="en-US" sz="3200" dirty="0"/>
              <a:t>The Poll</a:t>
            </a:r>
          </a:p>
          <a:p>
            <a:pPr algn="l">
              <a:buFontTx/>
              <a:buChar char="-"/>
            </a:pPr>
            <a:r>
              <a:rPr lang="en-US" sz="3200" dirty="0"/>
              <a:t>The Playout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902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11521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The 12 Principles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648129" y="1374775"/>
            <a:ext cx="9543836" cy="537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(1)  Lead From the Front</a:t>
            </a:r>
          </a:p>
          <a:p>
            <a:pPr algn="l"/>
            <a:r>
              <a:rPr lang="en-US" sz="2800" dirty="0"/>
              <a:t>(2)  Leadership First, Management Second</a:t>
            </a:r>
          </a:p>
          <a:p>
            <a:pPr algn="l"/>
            <a:r>
              <a:rPr lang="en-US" sz="2800" dirty="0"/>
              <a:t>(3)  Always Take Care of Your Team</a:t>
            </a:r>
          </a:p>
          <a:p>
            <a:pPr algn="l"/>
            <a:r>
              <a:rPr lang="en-US" sz="2800" dirty="0"/>
              <a:t>(4)  Great Leaders are Great Followers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(5)  Leaders are Grown, Not Born</a:t>
            </a:r>
          </a:p>
          <a:p>
            <a:pPr algn="l"/>
            <a:r>
              <a:rPr lang="en-US" sz="2800" dirty="0"/>
              <a:t>(6)  Leaders Foster a Culture of Respect</a:t>
            </a:r>
          </a:p>
          <a:p>
            <a:pPr algn="l"/>
            <a:r>
              <a:rPr lang="en-US" sz="2800" dirty="0"/>
              <a:t>(7)  Lead From the Rear</a:t>
            </a:r>
          </a:p>
          <a:p>
            <a:pPr algn="l"/>
            <a:r>
              <a:rPr lang="en-US" sz="2800" dirty="0"/>
              <a:t>(8)  Leadership Starts with a Vision</a:t>
            </a:r>
          </a:p>
          <a:p>
            <a:pPr algn="l"/>
            <a:r>
              <a:rPr lang="en-US" sz="2800" dirty="0"/>
              <a:t>(9)  Leaders Must Be Proactive, Not Reactive</a:t>
            </a:r>
          </a:p>
          <a:p>
            <a:pPr algn="l"/>
            <a:r>
              <a:rPr lang="en-US" sz="2800" dirty="0"/>
              <a:t>(10)  The Art of Communication is the Language of Leadership</a:t>
            </a:r>
          </a:p>
          <a:p>
            <a:pPr algn="l"/>
            <a:r>
              <a:rPr lang="en-US" sz="2800" dirty="0"/>
              <a:t>(11)  Be Decisive</a:t>
            </a:r>
          </a:p>
          <a:p>
            <a:pPr algn="l"/>
            <a:r>
              <a:rPr lang="en-US" sz="2800" dirty="0"/>
              <a:t>(12)  Leaders Should Always Take Care of Their Boss</a:t>
            </a:r>
          </a:p>
        </p:txBody>
      </p:sp>
      <p:pic>
        <p:nvPicPr>
          <p:cNvPr id="7" name="Picture 7" descr="mr_alarm_dragging_feet_hg_clr">
            <a:extLst>
              <a:ext uri="{FF2B5EF4-FFF2-40B4-BE49-F238E27FC236}">
                <a16:creationId xmlns:a16="http://schemas.microsoft.com/office/drawing/2014/main" id="{DA977597-4D9A-43DA-9ECE-B968989E22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741" y="3296191"/>
            <a:ext cx="721743" cy="10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61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5D797-44FB-9320-AE04-B9E602CA86CD}"/>
              </a:ext>
            </a:extLst>
          </p:cNvPr>
          <p:cNvSpPr txBox="1"/>
          <p:nvPr/>
        </p:nvSpPr>
        <p:spPr>
          <a:xfrm>
            <a:off x="241694" y="382790"/>
            <a:ext cx="1993186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THEORY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#5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F7C4-E541-9E9C-55F6-08562313375F}"/>
              </a:ext>
            </a:extLst>
          </p:cNvPr>
          <p:cNvSpPr txBox="1"/>
          <p:nvPr/>
        </p:nvSpPr>
        <p:spPr>
          <a:xfrm>
            <a:off x="1026464" y="3196858"/>
            <a:ext cx="441965" cy="3046988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2433-A8A4-BCBB-D79F-8D8A15269481}"/>
              </a:ext>
            </a:extLst>
          </p:cNvPr>
          <p:cNvSpPr txBox="1"/>
          <p:nvPr/>
        </p:nvSpPr>
        <p:spPr>
          <a:xfrm>
            <a:off x="2947198" y="290456"/>
            <a:ext cx="841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“Leaders are grown, not born”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103DE-4D41-F9ED-72DA-51118D1242DE}"/>
              </a:ext>
            </a:extLst>
          </p:cNvPr>
          <p:cNvSpPr txBox="1"/>
          <p:nvPr/>
        </p:nvSpPr>
        <p:spPr>
          <a:xfrm>
            <a:off x="250854" y="1675984"/>
            <a:ext cx="1993186" cy="46166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rial Black" panose="020B0A04020102020204" pitchFamily="34" charset="0"/>
              </a:rPr>
              <a:t>MEANING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E86D20-97AE-AC44-2026-88CF5B2EDF37}"/>
              </a:ext>
            </a:extLst>
          </p:cNvPr>
          <p:cNvSpPr txBox="1"/>
          <p:nvPr/>
        </p:nvSpPr>
        <p:spPr>
          <a:xfrm>
            <a:off x="2764220" y="1162780"/>
            <a:ext cx="8723587" cy="221599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ea typeface="Times New Roman" panose="02020603050405020304" pitchFamily="18" charset="0"/>
              </a:rPr>
              <a:t>“Leaders aren’t </a:t>
            </a:r>
            <a:r>
              <a:rPr lang="en-US" sz="2000" dirty="0">
                <a:ea typeface="Times New Roman" panose="02020603050405020304" pitchFamily="18" charset="0"/>
              </a:rPr>
              <a:t>born, they are made.  And they are made just like anything else, through hard work.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”  – Vince Lombardi</a:t>
            </a:r>
          </a:p>
          <a:p>
            <a:pPr algn="ctr"/>
            <a:endParaRPr lang="en-US" sz="1200" dirty="0"/>
          </a:p>
          <a:p>
            <a:pPr algn="ctr"/>
            <a:r>
              <a:rPr lang="en-US" sz="2000" dirty="0"/>
              <a:t>“Leadership cannot really be taught.  It can only be learned.”  – Harold </a:t>
            </a:r>
            <a:r>
              <a:rPr lang="en-US" sz="2000" dirty="0" err="1"/>
              <a:t>Geneen</a:t>
            </a:r>
            <a:endParaRPr lang="en-US" sz="2000" dirty="0"/>
          </a:p>
          <a:p>
            <a:pPr algn="ctr"/>
            <a:endParaRPr lang="en-US" sz="1200" dirty="0"/>
          </a:p>
          <a:p>
            <a:pPr algn="ctr"/>
            <a:r>
              <a:rPr lang="en-US" sz="2000" dirty="0"/>
              <a:t>“All animals are equal, but some animals are more equal than others.”                     – The Pigs of Manor Farm</a:t>
            </a:r>
          </a:p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334AC-13C6-F0C4-F5E6-7877BAB9CD5E}"/>
              </a:ext>
            </a:extLst>
          </p:cNvPr>
          <p:cNvSpPr txBox="1"/>
          <p:nvPr/>
        </p:nvSpPr>
        <p:spPr>
          <a:xfrm>
            <a:off x="1799208" y="3322978"/>
            <a:ext cx="98039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[1] Understand that, regardless of how much practice you’ve had, you’re still not the perfect leader.</a:t>
            </a:r>
            <a:endParaRPr lang="en-US" sz="1600" dirty="0"/>
          </a:p>
          <a:p>
            <a:r>
              <a:rPr lang="en-US" dirty="0"/>
              <a:t>     -- “Art”:  Beauty is in the eye of the beholder; what works for one probably won’t work for all.</a:t>
            </a:r>
          </a:p>
          <a:p>
            <a:r>
              <a:rPr lang="en-US" dirty="0"/>
              <a:t>     -- “Science”:  Some general leadership principles are timeless, e.g., consistency, honesty, etc. </a:t>
            </a:r>
          </a:p>
          <a:p>
            <a:r>
              <a:rPr lang="en-US" dirty="0"/>
              <a:t>- [2] Improving your leadership skills takes effort…and time.</a:t>
            </a:r>
          </a:p>
          <a:p>
            <a:r>
              <a:rPr lang="en-US" dirty="0"/>
              <a:t>     -- Take a proactive learning approach; utilize self-improvement resources &amp; develop your style.</a:t>
            </a:r>
          </a:p>
          <a:p>
            <a:r>
              <a:rPr lang="en-US" dirty="0"/>
              <a:t>     -- Seek out both formal (e.g., CGOC) &amp; informal (e.g., office cleaning) leadership opportunities.</a:t>
            </a:r>
          </a:p>
          <a:p>
            <a:r>
              <a:rPr lang="en-US" dirty="0"/>
              <a:t>     -- Ask for honest feedback from superiors &amp; subordinates (at the proper times).</a:t>
            </a:r>
          </a:p>
          <a:p>
            <a:r>
              <a:rPr lang="en-US" dirty="0"/>
              <a:t>- [3] Learn from your leadership failures (if you don’t fail, you’re not trying).</a:t>
            </a:r>
          </a:p>
          <a:p>
            <a:r>
              <a:rPr lang="en-US" dirty="0"/>
              <a:t>     -- Make a conscious effort to adjust your style, as needed.</a:t>
            </a:r>
          </a:p>
          <a:p>
            <a:r>
              <a:rPr lang="en-US" dirty="0"/>
              <a:t>     -- Pass on your lessons learned to others (but don’t pretend that you know everything).</a:t>
            </a:r>
          </a:p>
        </p:txBody>
      </p:sp>
    </p:spTree>
    <p:extLst>
      <p:ext uri="{BB962C8B-B14F-4D97-AF65-F5344CB8AC3E}">
        <p14:creationId xmlns:p14="http://schemas.microsoft.com/office/powerpoint/2010/main" val="831420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11521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The 12 Principles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648129" y="1374775"/>
            <a:ext cx="9543836" cy="537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(1)  Lead From the Front</a:t>
            </a:r>
          </a:p>
          <a:p>
            <a:pPr algn="l"/>
            <a:r>
              <a:rPr lang="en-US" sz="2800" dirty="0"/>
              <a:t>(2)  Leadership First, Management Second</a:t>
            </a:r>
          </a:p>
          <a:p>
            <a:pPr algn="l"/>
            <a:r>
              <a:rPr lang="en-US" sz="2800" dirty="0"/>
              <a:t>(3)  Always Take Care of Your Team</a:t>
            </a:r>
          </a:p>
          <a:p>
            <a:pPr algn="l"/>
            <a:r>
              <a:rPr lang="en-US" sz="2800" dirty="0"/>
              <a:t>(4)  Great Leaders are Great Followers</a:t>
            </a:r>
          </a:p>
          <a:p>
            <a:pPr algn="l"/>
            <a:r>
              <a:rPr lang="en-US" sz="2800" dirty="0"/>
              <a:t>(5)  Leaders are Grown, Not Born</a:t>
            </a:r>
          </a:p>
          <a:p>
            <a:pPr algn="l"/>
            <a:r>
              <a:rPr lang="en-US" sz="2800" dirty="0"/>
              <a:t>(6)  Leaders Foster a Culture of Respect</a:t>
            </a:r>
          </a:p>
          <a:p>
            <a:pPr algn="l"/>
            <a:r>
              <a:rPr lang="en-US" sz="2800" dirty="0"/>
              <a:t>(7)  Lead From the Rear</a:t>
            </a:r>
          </a:p>
          <a:p>
            <a:pPr algn="l"/>
            <a:r>
              <a:rPr lang="en-US" sz="2800" dirty="0"/>
              <a:t>(8)  Leadership Starts with a Vision</a:t>
            </a:r>
          </a:p>
          <a:p>
            <a:pPr algn="l"/>
            <a:r>
              <a:rPr lang="en-US" sz="2800" dirty="0"/>
              <a:t>(9)  Leaders Must Be Proactive, Not Reactive</a:t>
            </a:r>
          </a:p>
          <a:p>
            <a:pPr algn="l"/>
            <a:r>
              <a:rPr lang="en-US" sz="2800" dirty="0"/>
              <a:t>(10)  The Art of Communication is the Language of Leadership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(11)  Be Decisive</a:t>
            </a:r>
          </a:p>
          <a:p>
            <a:pPr algn="l"/>
            <a:r>
              <a:rPr lang="en-US" sz="2800" dirty="0"/>
              <a:t>(12)  Leaders Should Always Take Care of Their Boss</a:t>
            </a:r>
          </a:p>
        </p:txBody>
      </p:sp>
    </p:spTree>
    <p:extLst>
      <p:ext uri="{BB962C8B-B14F-4D97-AF65-F5344CB8AC3E}">
        <p14:creationId xmlns:p14="http://schemas.microsoft.com/office/powerpoint/2010/main" val="277586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5D797-44FB-9320-AE04-B9E602CA86CD}"/>
              </a:ext>
            </a:extLst>
          </p:cNvPr>
          <p:cNvSpPr txBox="1"/>
          <p:nvPr/>
        </p:nvSpPr>
        <p:spPr>
          <a:xfrm>
            <a:off x="241694" y="382790"/>
            <a:ext cx="1993186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THEORY #11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F7C4-E541-9E9C-55F6-08562313375F}"/>
              </a:ext>
            </a:extLst>
          </p:cNvPr>
          <p:cNvSpPr txBox="1"/>
          <p:nvPr/>
        </p:nvSpPr>
        <p:spPr>
          <a:xfrm>
            <a:off x="1017304" y="3240654"/>
            <a:ext cx="441965" cy="3046988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2433-A8A4-BCBB-D79F-8D8A15269481}"/>
              </a:ext>
            </a:extLst>
          </p:cNvPr>
          <p:cNvSpPr txBox="1"/>
          <p:nvPr/>
        </p:nvSpPr>
        <p:spPr>
          <a:xfrm>
            <a:off x="3168871" y="321234"/>
            <a:ext cx="841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“Be decisive!”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5E9E-FD51-86EC-B916-55F555BDBC9B}"/>
              </a:ext>
            </a:extLst>
          </p:cNvPr>
          <p:cNvSpPr txBox="1"/>
          <p:nvPr/>
        </p:nvSpPr>
        <p:spPr>
          <a:xfrm>
            <a:off x="2139194" y="3147696"/>
            <a:ext cx="9257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1:  Self reflect and know yourself!  Do you require a lot of information before you reach a conclusion?  Like to say the first thing that pops into your mind?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 have pros/con – find balance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 your teammates: “how am I at making decisions?”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Solicit input of others – you’ll be surprised what you missed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Increases communication and collaboration (Theory #10) and pushes team to solve problems (Theory #7)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“Perfection is the enemy of progress”  Learn to be comfortable making decisions with 80% of the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Block 30 minutes at the beginning of every day (or at the end) for task prioritization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103DE-4D41-F9ED-72DA-51118D1242DE}"/>
              </a:ext>
            </a:extLst>
          </p:cNvPr>
          <p:cNvSpPr txBox="1"/>
          <p:nvPr/>
        </p:nvSpPr>
        <p:spPr>
          <a:xfrm>
            <a:off x="241694" y="1860650"/>
            <a:ext cx="1993186" cy="46166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MEANING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FC83B-DDB5-FCFF-3304-D88E935732BF}"/>
              </a:ext>
            </a:extLst>
          </p:cNvPr>
          <p:cNvSpPr txBox="1"/>
          <p:nvPr/>
        </p:nvSpPr>
        <p:spPr>
          <a:xfrm>
            <a:off x="3001345" y="1407132"/>
            <a:ext cx="841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is NOT making off-the-cuff decisions or pretending to know it all</a:t>
            </a:r>
          </a:p>
        </p:txBody>
      </p:sp>
    </p:spTree>
    <p:extLst>
      <p:ext uri="{BB962C8B-B14F-4D97-AF65-F5344CB8AC3E}">
        <p14:creationId xmlns:p14="http://schemas.microsoft.com/office/powerpoint/2010/main" val="2748254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11521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The 12 Principles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648129" y="1374775"/>
            <a:ext cx="9543836" cy="537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(1)  Lead From the Front</a:t>
            </a:r>
          </a:p>
          <a:p>
            <a:pPr algn="l"/>
            <a:r>
              <a:rPr lang="en-US" sz="2800" dirty="0"/>
              <a:t>(2)  Leadership First, Management Second</a:t>
            </a:r>
          </a:p>
          <a:p>
            <a:pPr algn="l"/>
            <a:r>
              <a:rPr lang="en-US" sz="2800" dirty="0"/>
              <a:t>(3)  Always Take Care of Your Team</a:t>
            </a:r>
          </a:p>
          <a:p>
            <a:pPr algn="l"/>
            <a:r>
              <a:rPr lang="en-US" sz="2800" dirty="0"/>
              <a:t>(4)  Great Leaders are Great Followers</a:t>
            </a:r>
          </a:p>
          <a:p>
            <a:pPr algn="l"/>
            <a:r>
              <a:rPr lang="en-US" sz="2800" dirty="0"/>
              <a:t>(5)  Leaders are Grown, Not Born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(6)  Leaders Foster a Culture of Respect</a:t>
            </a:r>
          </a:p>
          <a:p>
            <a:pPr algn="l"/>
            <a:r>
              <a:rPr lang="en-US" sz="2800" dirty="0"/>
              <a:t>(7)  Lead From the Rear</a:t>
            </a:r>
          </a:p>
          <a:p>
            <a:pPr algn="l"/>
            <a:r>
              <a:rPr lang="en-US" sz="2800" dirty="0"/>
              <a:t>(8)  Leadership Starts with a Vision</a:t>
            </a:r>
          </a:p>
          <a:p>
            <a:pPr algn="l"/>
            <a:r>
              <a:rPr lang="en-US" sz="2800" dirty="0"/>
              <a:t>(9)  Leaders Must Be Proactive, Not Reactive</a:t>
            </a:r>
          </a:p>
          <a:p>
            <a:pPr algn="l"/>
            <a:r>
              <a:rPr lang="en-US" sz="2800" dirty="0"/>
              <a:t>(10)  The Art of Communication is the Language of Leadership</a:t>
            </a:r>
          </a:p>
          <a:p>
            <a:pPr algn="l"/>
            <a:r>
              <a:rPr lang="en-US" sz="2800" dirty="0"/>
              <a:t>(11)  Be Decisive</a:t>
            </a:r>
          </a:p>
          <a:p>
            <a:pPr algn="l"/>
            <a:r>
              <a:rPr lang="en-US" sz="2800" dirty="0"/>
              <a:t>(12)  Leaders Should Always Take Care of Their Boss</a:t>
            </a:r>
          </a:p>
        </p:txBody>
      </p:sp>
    </p:spTree>
    <p:extLst>
      <p:ext uri="{BB962C8B-B14F-4D97-AF65-F5344CB8AC3E}">
        <p14:creationId xmlns:p14="http://schemas.microsoft.com/office/powerpoint/2010/main" val="163542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5D797-44FB-9320-AE04-B9E602CA86CD}"/>
              </a:ext>
            </a:extLst>
          </p:cNvPr>
          <p:cNvSpPr txBox="1"/>
          <p:nvPr/>
        </p:nvSpPr>
        <p:spPr>
          <a:xfrm>
            <a:off x="241694" y="382790"/>
            <a:ext cx="1993186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THEORY #</a:t>
            </a:r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F7C4-E541-9E9C-55F6-08562313375F}"/>
              </a:ext>
            </a:extLst>
          </p:cNvPr>
          <p:cNvSpPr txBox="1"/>
          <p:nvPr/>
        </p:nvSpPr>
        <p:spPr>
          <a:xfrm>
            <a:off x="1017304" y="3240654"/>
            <a:ext cx="441965" cy="3046988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2433-A8A4-BCBB-D79F-8D8A15269481}"/>
              </a:ext>
            </a:extLst>
          </p:cNvPr>
          <p:cNvSpPr txBox="1"/>
          <p:nvPr/>
        </p:nvSpPr>
        <p:spPr>
          <a:xfrm>
            <a:off x="3168871" y="321234"/>
            <a:ext cx="841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“Leaders Foster a Culture of Respect!”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103DE-4D41-F9ED-72DA-51118D1242DE}"/>
              </a:ext>
            </a:extLst>
          </p:cNvPr>
          <p:cNvSpPr txBox="1"/>
          <p:nvPr/>
        </p:nvSpPr>
        <p:spPr>
          <a:xfrm>
            <a:off x="241694" y="1860650"/>
            <a:ext cx="1993186" cy="46166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MEANING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06907-BC7F-334B-1678-2929EF6BA7DC}"/>
              </a:ext>
            </a:extLst>
          </p:cNvPr>
          <p:cNvSpPr txBox="1"/>
          <p:nvPr/>
        </p:nvSpPr>
        <p:spPr>
          <a:xfrm>
            <a:off x="3001344" y="1268753"/>
            <a:ext cx="87171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“Respect your fellow human being, treat them fairly, disagree with them honestly, enjoy their friendship, explore your thoughts about one another candidly, work together for a common goal, and help one another achieve respect. Don't use destructive lies, unfounded fears, or debilitating anger.”  - Bill Bradley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“Don’t be a jackass.”  - Col BT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2DCBE-2898-AC1A-04F4-4963DA52CBE1}"/>
              </a:ext>
            </a:extLst>
          </p:cNvPr>
          <p:cNvSpPr txBox="1"/>
          <p:nvPr/>
        </p:nvSpPr>
        <p:spPr>
          <a:xfrm>
            <a:off x="1799208" y="3196858"/>
            <a:ext cx="98039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Go read AFI 1-2, </a:t>
            </a:r>
            <a:r>
              <a:rPr lang="en-US" i="1" dirty="0"/>
              <a:t>Air Force Standards </a:t>
            </a:r>
            <a:r>
              <a:rPr lang="en-US" dirty="0"/>
              <a:t>(¶3.2) … I’ll wait …</a:t>
            </a:r>
          </a:p>
          <a:p>
            <a:r>
              <a:rPr lang="en-US" sz="1600" dirty="0"/>
              <a:t>   -- Opposite of AFI 1-2 = “Toxic Leadership” … </a:t>
            </a:r>
            <a:r>
              <a:rPr lang="en-US" sz="1600" u="sng" dirty="0"/>
              <a:t>Col BT’s definition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8D6943-FD5B-D7F1-74F2-5C2BF6E1DB93}"/>
              </a:ext>
            </a:extLst>
          </p:cNvPr>
          <p:cNvSpPr txBox="1"/>
          <p:nvPr/>
        </p:nvSpPr>
        <p:spPr>
          <a:xfrm>
            <a:off x="2166617" y="3944322"/>
            <a:ext cx="8821648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“Toxic leadership may be defined as a combination of self-centered attitudes, motivations, and behaviors that have adverse effects on subordinates, the organization, and/or  mission performance.  Toxic leaders may be bright and energetic, as well as goal-oriented and boss-focused.  They are often capable of producing spectacular short-term results, but are often arrogant, abusive, intemperate, and distrusting.  Toxic leaders are typically distrusting micro-managers and may never be burdened by introspection .  Toxic leaders is often focus on </a:t>
            </a:r>
            <a:r>
              <a:rPr lang="en-US" sz="16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ersonal criticisms of individuals rather than critiques of their professional performance, engage in discipline in </a:t>
            </a:r>
            <a:r>
              <a:rPr lang="en-US" sz="16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ublic rather than in private, react dis</a:t>
            </a:r>
            <a:r>
              <a:rPr lang="en-US" sz="16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roportionately to perceived professional failures, and such acts are </a:t>
            </a:r>
            <a:r>
              <a:rPr lang="en-US" sz="16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ervasive in nature rather than infrequent.  Such behavior need not be intentional to have a negative impact on command climate.”</a:t>
            </a:r>
          </a:p>
        </p:txBody>
      </p:sp>
    </p:spTree>
    <p:extLst>
      <p:ext uri="{BB962C8B-B14F-4D97-AF65-F5344CB8AC3E}">
        <p14:creationId xmlns:p14="http://schemas.microsoft.com/office/powerpoint/2010/main" val="6042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5D797-44FB-9320-AE04-B9E602CA86CD}"/>
              </a:ext>
            </a:extLst>
          </p:cNvPr>
          <p:cNvSpPr txBox="1"/>
          <p:nvPr/>
        </p:nvSpPr>
        <p:spPr>
          <a:xfrm>
            <a:off x="241694" y="382790"/>
            <a:ext cx="1993186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THEORY #</a:t>
            </a:r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F7C4-E541-9E9C-55F6-08562313375F}"/>
              </a:ext>
            </a:extLst>
          </p:cNvPr>
          <p:cNvSpPr txBox="1"/>
          <p:nvPr/>
        </p:nvSpPr>
        <p:spPr>
          <a:xfrm>
            <a:off x="1017304" y="3240654"/>
            <a:ext cx="441965" cy="3046988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2433-A8A4-BCBB-D79F-8D8A15269481}"/>
              </a:ext>
            </a:extLst>
          </p:cNvPr>
          <p:cNvSpPr txBox="1"/>
          <p:nvPr/>
        </p:nvSpPr>
        <p:spPr>
          <a:xfrm>
            <a:off x="3168871" y="321234"/>
            <a:ext cx="841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“Leaders Foster a Culture of Respect!”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103DE-4D41-F9ED-72DA-51118D1242DE}"/>
              </a:ext>
            </a:extLst>
          </p:cNvPr>
          <p:cNvSpPr txBox="1"/>
          <p:nvPr/>
        </p:nvSpPr>
        <p:spPr>
          <a:xfrm>
            <a:off x="241694" y="1860650"/>
            <a:ext cx="1993186" cy="46166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MEANING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06907-BC7F-334B-1678-2929EF6BA7DC}"/>
              </a:ext>
            </a:extLst>
          </p:cNvPr>
          <p:cNvSpPr txBox="1"/>
          <p:nvPr/>
        </p:nvSpPr>
        <p:spPr>
          <a:xfrm>
            <a:off x="3019100" y="1159149"/>
            <a:ext cx="841453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“Respect your fellow human being, treat them fairly, disagree with them honestly, enjoy their friendship, explore your thoughts about one another candidly, work together for a common goal, and help one another achieve respect. Don't use destructive lies, unfounded fears, or debilitating anger.”  - Bill Bradley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“Don’t be a jackass.”  - Col BT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2DCBE-2898-AC1A-04F4-4963DA52CBE1}"/>
              </a:ext>
            </a:extLst>
          </p:cNvPr>
          <p:cNvSpPr txBox="1"/>
          <p:nvPr/>
        </p:nvSpPr>
        <p:spPr>
          <a:xfrm>
            <a:off x="1799208" y="3196858"/>
            <a:ext cx="980390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Go read AFI 1-2, </a:t>
            </a:r>
            <a:r>
              <a:rPr lang="en-US" sz="2000" i="1" dirty="0"/>
              <a:t>Air Force Standards </a:t>
            </a:r>
            <a:r>
              <a:rPr lang="en-US" sz="2000" dirty="0"/>
              <a:t>(¶3.2) … I’ll wait …</a:t>
            </a:r>
          </a:p>
          <a:p>
            <a:r>
              <a:rPr lang="en-US" dirty="0"/>
              <a:t>   -- Opposite of AFI 1-2 = “Toxic Leadership” … </a:t>
            </a:r>
            <a:r>
              <a:rPr lang="en-US" u="sng" dirty="0"/>
              <a:t>Col BT’s definition</a:t>
            </a:r>
            <a:r>
              <a:rPr lang="en-US" dirty="0"/>
              <a:t> </a:t>
            </a:r>
          </a:p>
          <a:p>
            <a:r>
              <a:rPr lang="en-US" dirty="0"/>
              <a:t>   -- Fear of failure … fear of communicating failure … crushes positive culture</a:t>
            </a:r>
          </a:p>
          <a:p>
            <a:endParaRPr lang="en-US" sz="2000" dirty="0"/>
          </a:p>
          <a:p>
            <a:r>
              <a:rPr lang="en-US" sz="2000" dirty="0"/>
              <a:t>- Every person wants to feel valued:</a:t>
            </a:r>
          </a:p>
          <a:p>
            <a:r>
              <a:rPr lang="en-US" dirty="0"/>
              <a:t>   -- “What do you think we should do here?”</a:t>
            </a:r>
          </a:p>
          <a:p>
            <a:r>
              <a:rPr lang="en-US" dirty="0"/>
              <a:t>   -- “You’re great at X, can you show me how you do it?”</a:t>
            </a:r>
          </a:p>
          <a:p>
            <a:r>
              <a:rPr lang="en-US" dirty="0"/>
              <a:t>   -- “What do you think your superpower is?”</a:t>
            </a:r>
          </a:p>
          <a:p>
            <a:r>
              <a:rPr lang="en-US" dirty="0"/>
              <a:t>   -- “I don’t know anything about X, tell me what it means to you.”</a:t>
            </a:r>
          </a:p>
          <a:p>
            <a:endParaRPr lang="en-US" dirty="0"/>
          </a:p>
          <a:p>
            <a:r>
              <a:rPr lang="en-US" dirty="0"/>
              <a:t>- Infectiously positive and forward-leaning attitude, don’t dwell on the past (lawyers = sharks) </a:t>
            </a:r>
          </a:p>
        </p:txBody>
      </p:sp>
    </p:spTree>
    <p:extLst>
      <p:ext uri="{BB962C8B-B14F-4D97-AF65-F5344CB8AC3E}">
        <p14:creationId xmlns:p14="http://schemas.microsoft.com/office/powerpoint/2010/main" val="2890794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11521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The 12 Principles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648129" y="1374775"/>
            <a:ext cx="9543836" cy="537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(1)  Lead From the Front</a:t>
            </a:r>
          </a:p>
          <a:p>
            <a:pPr algn="l"/>
            <a:r>
              <a:rPr lang="en-US" sz="2800" dirty="0"/>
              <a:t>(2)  Leadership First, Management Second</a:t>
            </a:r>
          </a:p>
          <a:p>
            <a:pPr algn="l"/>
            <a:r>
              <a:rPr lang="en-US" sz="2800" dirty="0"/>
              <a:t>(3)  Always Take Care of Your Team</a:t>
            </a:r>
          </a:p>
          <a:p>
            <a:pPr algn="l"/>
            <a:r>
              <a:rPr lang="en-US" sz="2800" dirty="0"/>
              <a:t>(4)  Great Leaders are Great Followers</a:t>
            </a:r>
          </a:p>
          <a:p>
            <a:pPr algn="l"/>
            <a:r>
              <a:rPr lang="en-US" sz="2800" dirty="0"/>
              <a:t>(5)  Leaders are Grown, Not Born</a:t>
            </a:r>
          </a:p>
          <a:p>
            <a:pPr algn="l"/>
            <a:r>
              <a:rPr lang="en-US" sz="2800" dirty="0"/>
              <a:t>(6)  Leaders Foster a Culture of Respect</a:t>
            </a:r>
          </a:p>
          <a:p>
            <a:pPr algn="l"/>
            <a:r>
              <a:rPr lang="en-US" sz="2800" dirty="0"/>
              <a:t>(7)  Lead From the Rear</a:t>
            </a:r>
          </a:p>
          <a:p>
            <a:pPr algn="l"/>
            <a:r>
              <a:rPr lang="en-US" sz="2800" dirty="0"/>
              <a:t>(8)  Leadership Starts with a Vision</a:t>
            </a:r>
          </a:p>
          <a:p>
            <a:pPr algn="l"/>
            <a:r>
              <a:rPr lang="en-US" sz="2800" dirty="0"/>
              <a:t>(9)  Leaders Must Be Proactive, Not Reactive</a:t>
            </a:r>
          </a:p>
          <a:p>
            <a:pPr algn="l"/>
            <a:r>
              <a:rPr lang="en-US" sz="2800" dirty="0"/>
              <a:t>(10)  The Art of Communication is the Language of Leadership</a:t>
            </a:r>
          </a:p>
          <a:p>
            <a:pPr algn="l"/>
            <a:r>
              <a:rPr lang="en-US" sz="2800" dirty="0"/>
              <a:t>(11)  Be Decisive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(12)  Leaders Should Always Take Care of Their Boss</a:t>
            </a:r>
          </a:p>
        </p:txBody>
      </p:sp>
    </p:spTree>
    <p:extLst>
      <p:ext uri="{BB962C8B-B14F-4D97-AF65-F5344CB8AC3E}">
        <p14:creationId xmlns:p14="http://schemas.microsoft.com/office/powerpoint/2010/main" val="1206603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5D797-44FB-9320-AE04-B9E602CA86CD}"/>
              </a:ext>
            </a:extLst>
          </p:cNvPr>
          <p:cNvSpPr txBox="1"/>
          <p:nvPr/>
        </p:nvSpPr>
        <p:spPr>
          <a:xfrm>
            <a:off x="241694" y="382790"/>
            <a:ext cx="1993186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THEORY #12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F7C4-E541-9E9C-55F6-08562313375F}"/>
              </a:ext>
            </a:extLst>
          </p:cNvPr>
          <p:cNvSpPr txBox="1"/>
          <p:nvPr/>
        </p:nvSpPr>
        <p:spPr>
          <a:xfrm>
            <a:off x="1017304" y="3240654"/>
            <a:ext cx="441965" cy="3046988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2433-A8A4-BCBB-D79F-8D8A15269481}"/>
              </a:ext>
            </a:extLst>
          </p:cNvPr>
          <p:cNvSpPr txBox="1"/>
          <p:nvPr/>
        </p:nvSpPr>
        <p:spPr>
          <a:xfrm>
            <a:off x="3168871" y="321234"/>
            <a:ext cx="841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“Leaders Should Always Take Care of Their Boss”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103DE-4D41-F9ED-72DA-51118D1242DE}"/>
              </a:ext>
            </a:extLst>
          </p:cNvPr>
          <p:cNvSpPr txBox="1"/>
          <p:nvPr/>
        </p:nvSpPr>
        <p:spPr>
          <a:xfrm>
            <a:off x="241694" y="1860650"/>
            <a:ext cx="1993186" cy="46166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MEANING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47BFD-CD53-EFC8-0575-15AD0DCE86FC}"/>
              </a:ext>
            </a:extLst>
          </p:cNvPr>
          <p:cNvSpPr txBox="1"/>
          <p:nvPr/>
        </p:nvSpPr>
        <p:spPr>
          <a:xfrm>
            <a:off x="1799208" y="3459608"/>
            <a:ext cx="9784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[1] Figure out your boss’s priorities.</a:t>
            </a:r>
            <a:endParaRPr lang="en-US" sz="1600" dirty="0"/>
          </a:p>
          <a:p>
            <a:r>
              <a:rPr lang="en-US" dirty="0"/>
              <a:t>     -- Don’t make it more complicated than needed...if he/she doesn’t highlight priorities, ask him/her.</a:t>
            </a:r>
          </a:p>
          <a:p>
            <a:r>
              <a:rPr lang="en-US" dirty="0"/>
              <a:t>     -- Become familiar with DoD/DAF/TJAG priorities; figure out where you fit into the strategic picture.</a:t>
            </a:r>
          </a:p>
          <a:p>
            <a:r>
              <a:rPr lang="en-US" dirty="0"/>
              <a:t>- [2] Make them your priorities.</a:t>
            </a:r>
          </a:p>
          <a:p>
            <a:r>
              <a:rPr lang="en-US" dirty="0"/>
              <a:t>     -- You’re always going to be juggling multiple tasks…focus on keeping the “glass balls” in the air.</a:t>
            </a:r>
          </a:p>
          <a:p>
            <a:r>
              <a:rPr lang="en-US" dirty="0"/>
              <a:t>     -- Bad news doesn’t get better with age; don’t shy away from (tactfully) delivering the bad news.</a:t>
            </a:r>
          </a:p>
          <a:p>
            <a:r>
              <a:rPr lang="en-US" dirty="0"/>
              <a:t>     -- Tell your boss what he/she needs to know, not what you think he/she wants to hear.  </a:t>
            </a:r>
          </a:p>
          <a:p>
            <a:r>
              <a:rPr lang="en-US" dirty="0"/>
              <a:t>- [3] If in doubt about #1 or #2, ask your boss.</a:t>
            </a:r>
          </a:p>
          <a:p>
            <a:r>
              <a:rPr lang="en-US" dirty="0"/>
              <a:t>     -- At a minimum, during formal feedback, ask how you’re doing with your boss’s priorities.</a:t>
            </a:r>
          </a:p>
          <a:p>
            <a:r>
              <a:rPr lang="en-US" dirty="0"/>
              <a:t>     -- If you supervise personnel, don’t forget to share your aligned priorities with your subordinates.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0E079-8898-FBFF-1FE6-F07CF799CAF3}"/>
              </a:ext>
            </a:extLst>
          </p:cNvPr>
          <p:cNvSpPr txBox="1"/>
          <p:nvPr/>
        </p:nvSpPr>
        <p:spPr>
          <a:xfrm>
            <a:off x="3005957" y="1528591"/>
            <a:ext cx="8492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Everyone in the Air Force has a boss.  When your boss succeeds, it usually means you also succeed.  But your support to your boss shouldn’t be conditioned on you receiving recognition or praise.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“‘But he has nothing on at all,’ said a little child at last.” – Hans Christian Andersen,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 Emperor’s New Clothes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42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11521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The 12 Principles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648129" y="1374775"/>
            <a:ext cx="9543836" cy="537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</a:rPr>
              <a:t>(1)  Lead From the Front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(2)  Leadership First, Management Second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(3)  Always Take Care of Your Team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(4)  Great Leaders are Great Followers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(5)  Leaders are Grown, Not Born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(6)  Leaders Foster a Culture of Respect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(7)  Lead From the Rear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(8)  Leadership Starts with a Vision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(9)  Leaders Must Be Proactive, Not Reactive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(10)  The Art of Communication is the Language of Leadership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(11)  Be Decisive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(12)  Leaders Should Always Take Care of Their Boss</a:t>
            </a:r>
          </a:p>
        </p:txBody>
      </p:sp>
    </p:spTree>
    <p:extLst>
      <p:ext uri="{BB962C8B-B14F-4D97-AF65-F5344CB8AC3E}">
        <p14:creationId xmlns:p14="http://schemas.microsoft.com/office/powerpoint/2010/main" val="284863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11521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The 12 Principles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648129" y="1374775"/>
            <a:ext cx="9543836" cy="537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(1)  Lead From the Front</a:t>
            </a:r>
          </a:p>
          <a:p>
            <a:pPr algn="l"/>
            <a:r>
              <a:rPr lang="en-US" sz="2800" dirty="0"/>
              <a:t>(2)  Leadership First, Management Second</a:t>
            </a:r>
          </a:p>
          <a:p>
            <a:pPr algn="l"/>
            <a:r>
              <a:rPr lang="en-US" sz="2800" dirty="0"/>
              <a:t>(3)  Always Take Care of Your Team</a:t>
            </a:r>
          </a:p>
          <a:p>
            <a:pPr algn="l"/>
            <a:r>
              <a:rPr lang="en-US" sz="2800" dirty="0"/>
              <a:t>(4)  Great Leaders are Great Followers</a:t>
            </a:r>
          </a:p>
          <a:p>
            <a:pPr algn="l"/>
            <a:r>
              <a:rPr lang="en-US" sz="2800" dirty="0"/>
              <a:t>(5)  Leaders are Grown, Not Born</a:t>
            </a:r>
          </a:p>
          <a:p>
            <a:pPr algn="l"/>
            <a:r>
              <a:rPr lang="en-US" sz="2800" dirty="0"/>
              <a:t>(6)  Leaders Foster a Culture of Respect</a:t>
            </a:r>
          </a:p>
          <a:p>
            <a:pPr algn="l"/>
            <a:r>
              <a:rPr lang="en-US" sz="2800" dirty="0"/>
              <a:t>(7)  Lead From the Rear</a:t>
            </a:r>
          </a:p>
          <a:p>
            <a:pPr algn="l"/>
            <a:r>
              <a:rPr lang="en-US" sz="2800" dirty="0"/>
              <a:t>(8)  Leadership Starts with a Vision</a:t>
            </a:r>
          </a:p>
          <a:p>
            <a:pPr algn="l"/>
            <a:r>
              <a:rPr lang="en-US" sz="2800" dirty="0"/>
              <a:t>(9)  Leaders Must Be Proactive, Not Reactive</a:t>
            </a:r>
          </a:p>
          <a:p>
            <a:pPr algn="l"/>
            <a:r>
              <a:rPr lang="en-US" sz="2800" dirty="0"/>
              <a:t>(10)  The Art of Communication is the Language of Leadership</a:t>
            </a:r>
          </a:p>
          <a:p>
            <a:pPr algn="l"/>
            <a:r>
              <a:rPr lang="en-US" sz="2800" dirty="0"/>
              <a:t>(11)  Be Decisive</a:t>
            </a:r>
          </a:p>
          <a:p>
            <a:pPr algn="l"/>
            <a:r>
              <a:rPr lang="en-US" sz="2800" dirty="0"/>
              <a:t>(12)  Leaders Should Always Take Care of Their Boss</a:t>
            </a:r>
          </a:p>
        </p:txBody>
      </p:sp>
    </p:spTree>
    <p:extLst>
      <p:ext uri="{BB962C8B-B14F-4D97-AF65-F5344CB8AC3E}">
        <p14:creationId xmlns:p14="http://schemas.microsoft.com/office/powerpoint/2010/main" val="3605081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B135E-DD30-F211-62DC-AE1C3B0D8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16836"/>
            <a:ext cx="917165" cy="945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3BE9E7-5B47-8199-EAD5-B847361DC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6337" y="4513121"/>
            <a:ext cx="2109823" cy="1595414"/>
          </a:xfrm>
          <a:prstGeom prst="rect">
            <a:avLst/>
          </a:prstGeom>
        </p:spPr>
      </p:pic>
      <p:sp>
        <p:nvSpPr>
          <p:cNvPr id="9" name="Line 6">
            <a:extLst>
              <a:ext uri="{FF2B5EF4-FFF2-40B4-BE49-F238E27FC236}">
                <a16:creationId xmlns:a16="http://schemas.microsoft.com/office/drawing/2014/main" id="{FDC92A35-7075-B932-A1D3-7AFCF5A305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762" y="6403976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648732" y="64303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Two+ Old JAGs Chatting Over Coffee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216E3F-5D13-4766-63C2-602C8D02E82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1507408"/>
            <a:ext cx="1778985" cy="1921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31B4F0-FF8B-66F8-207E-3A2D74D90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4051" y="1399968"/>
            <a:ext cx="3197778" cy="459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11521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The 12 Principles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648129" y="1374775"/>
            <a:ext cx="9543836" cy="537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</a:rPr>
              <a:t>(1)  Lead From the Front</a:t>
            </a:r>
          </a:p>
          <a:p>
            <a:pPr algn="l"/>
            <a:r>
              <a:rPr lang="en-US" sz="2800" dirty="0"/>
              <a:t>(2)  Leadership First, Management Second</a:t>
            </a:r>
          </a:p>
          <a:p>
            <a:pPr algn="l"/>
            <a:r>
              <a:rPr lang="en-US" sz="2800" dirty="0"/>
              <a:t>(3)  Always Take Care of Your Team</a:t>
            </a:r>
          </a:p>
          <a:p>
            <a:pPr algn="l"/>
            <a:r>
              <a:rPr lang="en-US" sz="2800" dirty="0"/>
              <a:t>(4)  Great Leaders are Great Followers</a:t>
            </a:r>
          </a:p>
          <a:p>
            <a:pPr algn="l"/>
            <a:r>
              <a:rPr lang="en-US" sz="2800" dirty="0"/>
              <a:t>(5)  Leaders are Grown, Not Born</a:t>
            </a:r>
          </a:p>
          <a:p>
            <a:pPr algn="l"/>
            <a:r>
              <a:rPr lang="en-US" sz="2800" dirty="0"/>
              <a:t>(6)  Leaders Foster a Culture of Respect</a:t>
            </a:r>
          </a:p>
          <a:p>
            <a:pPr algn="l"/>
            <a:r>
              <a:rPr lang="en-US" sz="2800" dirty="0"/>
              <a:t>(7)  Lead From the Rear</a:t>
            </a:r>
          </a:p>
          <a:p>
            <a:pPr algn="l"/>
            <a:r>
              <a:rPr lang="en-US" sz="2800" dirty="0"/>
              <a:t>(8)  Leadership Starts with a Vision</a:t>
            </a:r>
          </a:p>
          <a:p>
            <a:pPr algn="l"/>
            <a:r>
              <a:rPr lang="en-US" sz="2800" dirty="0"/>
              <a:t>(9)  Leaders Must Be Proactive, Not Reactive</a:t>
            </a:r>
          </a:p>
          <a:p>
            <a:pPr algn="l"/>
            <a:r>
              <a:rPr lang="en-US" sz="2800" dirty="0"/>
              <a:t>(10)  The Art of Communication is the Language of Leadership</a:t>
            </a:r>
          </a:p>
          <a:p>
            <a:pPr algn="l"/>
            <a:r>
              <a:rPr lang="en-US" sz="2800" dirty="0"/>
              <a:t>(11)  Be Decisive</a:t>
            </a:r>
          </a:p>
          <a:p>
            <a:pPr algn="l"/>
            <a:r>
              <a:rPr lang="en-US" sz="2800" dirty="0"/>
              <a:t>(12)  Leaders Should Always Take Care of Their Boss</a:t>
            </a:r>
          </a:p>
        </p:txBody>
      </p:sp>
    </p:spTree>
    <p:extLst>
      <p:ext uri="{BB962C8B-B14F-4D97-AF65-F5344CB8AC3E}">
        <p14:creationId xmlns:p14="http://schemas.microsoft.com/office/powerpoint/2010/main" val="270345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5D797-44FB-9320-AE04-B9E602CA86CD}"/>
              </a:ext>
            </a:extLst>
          </p:cNvPr>
          <p:cNvSpPr txBox="1"/>
          <p:nvPr/>
        </p:nvSpPr>
        <p:spPr>
          <a:xfrm>
            <a:off x="241694" y="382790"/>
            <a:ext cx="1993186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THEORY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F7C4-E541-9E9C-55F6-08562313375F}"/>
              </a:ext>
            </a:extLst>
          </p:cNvPr>
          <p:cNvSpPr txBox="1"/>
          <p:nvPr/>
        </p:nvSpPr>
        <p:spPr>
          <a:xfrm>
            <a:off x="1026464" y="3196858"/>
            <a:ext cx="441965" cy="3046988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2433-A8A4-BCBB-D79F-8D8A15269481}"/>
              </a:ext>
            </a:extLst>
          </p:cNvPr>
          <p:cNvSpPr txBox="1"/>
          <p:nvPr/>
        </p:nvSpPr>
        <p:spPr>
          <a:xfrm>
            <a:off x="2947198" y="290456"/>
            <a:ext cx="841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“Lead from the front”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5E9E-FD51-86EC-B916-55F555BDBC9B}"/>
              </a:ext>
            </a:extLst>
          </p:cNvPr>
          <p:cNvSpPr txBox="1"/>
          <p:nvPr/>
        </p:nvSpPr>
        <p:spPr>
          <a:xfrm>
            <a:off x="1799208" y="3196858"/>
            <a:ext cx="98039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</a:t>
            </a:r>
            <a:r>
              <a:rPr lang="en-US" sz="1600" u="sng" dirty="0"/>
              <a:t>Col BT Examples</a:t>
            </a:r>
            <a:r>
              <a:rPr lang="en-US" sz="1600" dirty="0"/>
              <a:t>: </a:t>
            </a:r>
          </a:p>
          <a:p>
            <a:r>
              <a:rPr lang="en-US" sz="1600" dirty="0"/>
              <a:t>   -- </a:t>
            </a:r>
            <a:r>
              <a:rPr lang="en-US" sz="1600" dirty="0" err="1"/>
              <a:t>Wg</a:t>
            </a:r>
            <a:r>
              <a:rPr lang="en-US" sz="1600" dirty="0"/>
              <a:t> DSJA = Legal Assistance &amp; CMs </a:t>
            </a:r>
          </a:p>
          <a:p>
            <a:r>
              <a:rPr lang="en-US" sz="1600" dirty="0"/>
              <a:t>   -- Chief STC = Litigate &amp; administrate </a:t>
            </a:r>
          </a:p>
          <a:p>
            <a:r>
              <a:rPr lang="en-US" sz="1600" dirty="0"/>
              <a:t>   -- Chief SAF/IGS = Case Intake, Investigation Counsel</a:t>
            </a:r>
          </a:p>
          <a:p>
            <a:r>
              <a:rPr lang="en-US" sz="1600" dirty="0"/>
              <a:t>   -- NAF/SJA = Proofs, SALRs, GCMCA </a:t>
            </a:r>
            <a:r>
              <a:rPr lang="en-US" sz="1600" dirty="0" err="1"/>
              <a:t>Rvws</a:t>
            </a:r>
            <a:r>
              <a:rPr lang="en-US" sz="1600" dirty="0"/>
              <a:t>, Legal </a:t>
            </a:r>
            <a:r>
              <a:rPr lang="en-US" sz="1600" dirty="0" err="1"/>
              <a:t>Rvws</a:t>
            </a:r>
            <a:endParaRPr lang="en-US" sz="1600" dirty="0"/>
          </a:p>
          <a:p>
            <a:endParaRPr lang="en-US" sz="1000" dirty="0"/>
          </a:p>
          <a:p>
            <a:r>
              <a:rPr lang="en-US" sz="1600" dirty="0"/>
              <a:t>- Take the newbies to a meeting before unleashing them on their own</a:t>
            </a:r>
          </a:p>
          <a:p>
            <a:r>
              <a:rPr lang="en-US" sz="1600" dirty="0"/>
              <a:t>- “Market” your vision [The Helpful NAF™, The Center of Litigation Excellence] … INSPIRE</a:t>
            </a:r>
          </a:p>
          <a:p>
            <a:r>
              <a:rPr lang="en-US" sz="1600" dirty="0"/>
              <a:t>- Visit each teammate each day (each morning) &amp; ask how you can help make their life easier</a:t>
            </a:r>
          </a:p>
          <a:p>
            <a:r>
              <a:rPr lang="en-US" sz="1600" dirty="0"/>
              <a:t>- Track changes on all product they provide to you and walk them through reasons for edits/changes … FEEDBACK</a:t>
            </a:r>
          </a:p>
          <a:p>
            <a:r>
              <a:rPr lang="en-US" sz="1600" dirty="0"/>
              <a:t>- Don’t shirk the hard conversation w/a CC or Shirt (or your bosses)</a:t>
            </a:r>
          </a:p>
          <a:p>
            <a:r>
              <a:rPr lang="en-US" sz="1600" dirty="0"/>
              <a:t>- Develop a leadership philosophy and writing guide (preferences)</a:t>
            </a:r>
          </a:p>
          <a:p>
            <a:r>
              <a:rPr lang="en-US" sz="1600" dirty="0"/>
              <a:t>- Set a “de-brief culture” … ask teammates how you could have handled a situation differently/better</a:t>
            </a:r>
          </a:p>
          <a:p>
            <a:r>
              <a:rPr lang="en-US" dirty="0"/>
              <a:t>   -- </a:t>
            </a:r>
            <a:r>
              <a:rPr lang="en-US" sz="1400" dirty="0"/>
              <a:t>“I met with Col X on and discussed Case A, I told him ABC, wasn’t the best answer, </a:t>
            </a:r>
            <a:r>
              <a:rPr lang="en-US" sz="1400" b="1" dirty="0"/>
              <a:t>what’s a better answer</a:t>
            </a:r>
            <a:r>
              <a:rPr lang="en-US" sz="1400" dirty="0"/>
              <a:t>?”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103DE-4D41-F9ED-72DA-51118D1242DE}"/>
              </a:ext>
            </a:extLst>
          </p:cNvPr>
          <p:cNvSpPr txBox="1"/>
          <p:nvPr/>
        </p:nvSpPr>
        <p:spPr>
          <a:xfrm>
            <a:off x="250854" y="1675984"/>
            <a:ext cx="1993186" cy="46166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rial Black" panose="020B0A04020102020204" pitchFamily="34" charset="0"/>
              </a:rPr>
              <a:t>MEANING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E86D20-97AE-AC44-2026-88CF5B2EDF37}"/>
              </a:ext>
            </a:extLst>
          </p:cNvPr>
          <p:cNvSpPr txBox="1"/>
          <p:nvPr/>
        </p:nvSpPr>
        <p:spPr>
          <a:xfrm>
            <a:off x="2779393" y="1299410"/>
            <a:ext cx="9161753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You must “show” and “do” not just “tell,” you must be willing to get into the trenches, set the example, model the motto: </a:t>
            </a:r>
            <a:r>
              <a:rPr lang="en-US" sz="2800" i="1" dirty="0"/>
              <a:t>Everybody Works, Everybody Works Everything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1A0034-7625-5ED1-5DA1-1FD062045E0C}"/>
              </a:ext>
            </a:extLst>
          </p:cNvPr>
          <p:cNvSpPr txBox="1"/>
          <p:nvPr/>
        </p:nvSpPr>
        <p:spPr>
          <a:xfrm>
            <a:off x="7579225" y="3561208"/>
            <a:ext cx="4023890" cy="92333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The Swoosh Principle</a:t>
            </a:r>
          </a:p>
          <a:p>
            <a:pPr algn="ctr"/>
            <a:r>
              <a:rPr lang="en-US" dirty="0"/>
              <a:t>The work you don’t have to do because you’re [Chief of X] … Just Do It.</a:t>
            </a:r>
          </a:p>
        </p:txBody>
      </p:sp>
    </p:spTree>
    <p:extLst>
      <p:ext uri="{BB962C8B-B14F-4D97-AF65-F5344CB8AC3E}">
        <p14:creationId xmlns:p14="http://schemas.microsoft.com/office/powerpoint/2010/main" val="324132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11521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The 12 Principles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648129" y="1374775"/>
            <a:ext cx="9543836" cy="537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(1)  Lead From the Front</a:t>
            </a:r>
          </a:p>
          <a:p>
            <a:pPr algn="l"/>
            <a:r>
              <a:rPr lang="en-US" sz="2800" dirty="0"/>
              <a:t>(2)  Leadership First, Management Second</a:t>
            </a:r>
          </a:p>
          <a:p>
            <a:pPr algn="l"/>
            <a:r>
              <a:rPr lang="en-US" sz="2800" dirty="0"/>
              <a:t>(3)  Always Take Care of Your Team</a:t>
            </a:r>
          </a:p>
          <a:p>
            <a:pPr algn="l"/>
            <a:r>
              <a:rPr lang="en-US" sz="2800" dirty="0"/>
              <a:t>(4)  Great Leaders are Great Followers</a:t>
            </a:r>
          </a:p>
          <a:p>
            <a:pPr algn="l"/>
            <a:r>
              <a:rPr lang="en-US" sz="2800" dirty="0"/>
              <a:t>(5)  Leaders are Grown, Not Born</a:t>
            </a:r>
          </a:p>
          <a:p>
            <a:pPr algn="l"/>
            <a:r>
              <a:rPr lang="en-US" sz="2800" dirty="0"/>
              <a:t>(6)  Leaders Foster a Culture of Respect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(7)  Lead From the Rear</a:t>
            </a:r>
          </a:p>
          <a:p>
            <a:pPr algn="l"/>
            <a:r>
              <a:rPr lang="en-US" sz="2800" dirty="0"/>
              <a:t>(8)  Leadership Starts with a Vision</a:t>
            </a:r>
          </a:p>
          <a:p>
            <a:pPr algn="l"/>
            <a:r>
              <a:rPr lang="en-US" sz="2800" dirty="0"/>
              <a:t>(9)  Leaders Must Be Proactive, Not Reactive</a:t>
            </a:r>
          </a:p>
          <a:p>
            <a:pPr algn="l"/>
            <a:r>
              <a:rPr lang="en-US" sz="2800" dirty="0"/>
              <a:t>(10)  The Art of Communication is the Language of Leadership</a:t>
            </a:r>
          </a:p>
          <a:p>
            <a:pPr algn="l"/>
            <a:r>
              <a:rPr lang="en-US" sz="2800" dirty="0"/>
              <a:t>(11)  Be Decisive</a:t>
            </a:r>
          </a:p>
          <a:p>
            <a:pPr algn="l"/>
            <a:r>
              <a:rPr lang="en-US" sz="2800" dirty="0"/>
              <a:t>(12)  Leaders Should Always Take Care of Their Boss</a:t>
            </a:r>
          </a:p>
        </p:txBody>
      </p:sp>
    </p:spTree>
    <p:extLst>
      <p:ext uri="{BB962C8B-B14F-4D97-AF65-F5344CB8AC3E}">
        <p14:creationId xmlns:p14="http://schemas.microsoft.com/office/powerpoint/2010/main" val="158565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5D797-44FB-9320-AE04-B9E602CA86CD}"/>
              </a:ext>
            </a:extLst>
          </p:cNvPr>
          <p:cNvSpPr txBox="1"/>
          <p:nvPr/>
        </p:nvSpPr>
        <p:spPr>
          <a:xfrm>
            <a:off x="241694" y="382790"/>
            <a:ext cx="1993186" cy="461665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F7C4-E541-9E9C-55F6-08562313375F}"/>
              </a:ext>
            </a:extLst>
          </p:cNvPr>
          <p:cNvSpPr txBox="1"/>
          <p:nvPr/>
        </p:nvSpPr>
        <p:spPr>
          <a:xfrm>
            <a:off x="1026464" y="3196858"/>
            <a:ext cx="441965" cy="3046988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2433-A8A4-BCBB-D79F-8D8A15269481}"/>
              </a:ext>
            </a:extLst>
          </p:cNvPr>
          <p:cNvSpPr txBox="1"/>
          <p:nvPr/>
        </p:nvSpPr>
        <p:spPr>
          <a:xfrm>
            <a:off x="2947198" y="290456"/>
            <a:ext cx="841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“Lead From the Rear!”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103DE-4D41-F9ED-72DA-51118D1242DE}"/>
              </a:ext>
            </a:extLst>
          </p:cNvPr>
          <p:cNvSpPr txBox="1"/>
          <p:nvPr/>
        </p:nvSpPr>
        <p:spPr>
          <a:xfrm>
            <a:off x="250854" y="1675984"/>
            <a:ext cx="1993186" cy="46166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MEANING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D412C-E6B3-21B3-1462-26405087DA60}"/>
              </a:ext>
            </a:extLst>
          </p:cNvPr>
          <p:cNvSpPr txBox="1"/>
          <p:nvPr/>
        </p:nvSpPr>
        <p:spPr>
          <a:xfrm>
            <a:off x="3437084" y="1306651"/>
            <a:ext cx="841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is NOT abrogating your leadership responsibilities; this is empowering people to make decisions, to harness your team’s talent.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468EA-EC0A-054C-3CE6-182B911DC036}"/>
              </a:ext>
            </a:extLst>
          </p:cNvPr>
          <p:cNvSpPr txBox="1"/>
          <p:nvPr/>
        </p:nvSpPr>
        <p:spPr>
          <a:xfrm>
            <a:off x="2357306" y="2735193"/>
            <a:ext cx="9371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Before leading from the rear, you have to know the strengths and weaknesses of your team, where your team is, and where you want to go; it’s not enough to say, “you got this!”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your Vision (see Theory #8) to guide your team from the rear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/>
              </a:rPr>
              <a:t>NOT an automatic style of leadership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Your goal is to divest control of your team by increasing your clarity of expectation and the team’s competence (training)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/>
              </a:rPr>
              <a:t>Make sure your team understands what you find important and ensure they’re trained to do the job!  Unsure?  Find someone who CAN train them!  </a:t>
            </a:r>
          </a:p>
          <a:p>
            <a:pPr lvl="1"/>
            <a:endParaRPr lang="en-US" dirty="0">
              <a:latin typeface="Calibri" panose="020F0502020204030204"/>
            </a:endParaRPr>
          </a:p>
          <a:p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</a:t>
            </a:r>
            <a:r>
              <a:rPr lang="en-US" u="sng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Implement!  Tips: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meetings, seek input &amp; give speaking roles; give team chance to brief CC or SJA (think SOD,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 let them author/sign legal reviews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31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F00DF55-D9A4-5AD3-8828-077349180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99" y="1168401"/>
            <a:ext cx="11496675" cy="5079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68573" tIns="34286" rIns="68573" bIns="34286" anchor="ctr"/>
          <a:lstStyle/>
          <a:p>
            <a:pPr algn="ctr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3136A15-ACA0-8E6A-2F62-96F9C53E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6" y="6403976"/>
            <a:ext cx="7913687" cy="3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9BF9E-8169-7C60-AC88-F8C46CE00B70}"/>
              </a:ext>
            </a:extLst>
          </p:cNvPr>
          <p:cNvSpPr txBox="1"/>
          <p:nvPr/>
        </p:nvSpPr>
        <p:spPr>
          <a:xfrm>
            <a:off x="1594346" y="111521"/>
            <a:ext cx="1123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The 12 Principles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98DEE-AECA-1F82-848B-42A97B3A3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81358"/>
            <a:ext cx="964916" cy="9945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03290-7F6D-23A2-D2EF-A6FD872A3A94}"/>
              </a:ext>
            </a:extLst>
          </p:cNvPr>
          <p:cNvSpPr txBox="1">
            <a:spLocks/>
          </p:cNvSpPr>
          <p:nvPr/>
        </p:nvSpPr>
        <p:spPr>
          <a:xfrm>
            <a:off x="648129" y="1374775"/>
            <a:ext cx="9543836" cy="537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(1)  Lead From the Front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(2)  Leadership First, Management Second</a:t>
            </a:r>
          </a:p>
          <a:p>
            <a:pPr algn="l"/>
            <a:r>
              <a:rPr lang="en-US" sz="2800" dirty="0"/>
              <a:t>(3)  Always Take Care of Your Team</a:t>
            </a:r>
          </a:p>
          <a:p>
            <a:pPr algn="l"/>
            <a:r>
              <a:rPr lang="en-US" sz="2800" dirty="0"/>
              <a:t>(4)  Great Leaders are Great Followers</a:t>
            </a:r>
          </a:p>
          <a:p>
            <a:pPr algn="l"/>
            <a:r>
              <a:rPr lang="en-US" sz="2800" dirty="0"/>
              <a:t>(5)  Leaders are Grown, Not Born</a:t>
            </a:r>
          </a:p>
          <a:p>
            <a:pPr algn="l"/>
            <a:r>
              <a:rPr lang="en-US" sz="2800" dirty="0"/>
              <a:t>(6)  Leaders Foster a Culture of Respect</a:t>
            </a:r>
          </a:p>
          <a:p>
            <a:pPr algn="l"/>
            <a:r>
              <a:rPr lang="en-US" sz="2800" dirty="0"/>
              <a:t>(7)  Lead From the Rear</a:t>
            </a:r>
          </a:p>
          <a:p>
            <a:pPr algn="l"/>
            <a:r>
              <a:rPr lang="en-US" sz="2800" dirty="0"/>
              <a:t>(8)  Leadership Starts with a Vision</a:t>
            </a:r>
          </a:p>
          <a:p>
            <a:pPr algn="l"/>
            <a:r>
              <a:rPr lang="en-US" sz="2800" dirty="0"/>
              <a:t>(9)  Leaders Must Be Proactive, Not Reactive</a:t>
            </a:r>
          </a:p>
          <a:p>
            <a:pPr algn="l"/>
            <a:r>
              <a:rPr lang="en-US" sz="2800" dirty="0"/>
              <a:t>(10)  The Art of Communication is the Language of Leadership</a:t>
            </a:r>
          </a:p>
          <a:p>
            <a:pPr algn="l"/>
            <a:r>
              <a:rPr lang="en-US" sz="2800" dirty="0"/>
              <a:t>(11)  Be Decisive</a:t>
            </a:r>
          </a:p>
          <a:p>
            <a:pPr algn="l"/>
            <a:r>
              <a:rPr lang="en-US" sz="2800" dirty="0"/>
              <a:t>(12)  Leaders Should Always Take Care of Their Boss</a:t>
            </a:r>
          </a:p>
        </p:txBody>
      </p:sp>
    </p:spTree>
    <p:extLst>
      <p:ext uri="{BB962C8B-B14F-4D97-AF65-F5344CB8AC3E}">
        <p14:creationId xmlns:p14="http://schemas.microsoft.com/office/powerpoint/2010/main" val="25933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5D797-44FB-9320-AE04-B9E602CA86CD}"/>
              </a:ext>
            </a:extLst>
          </p:cNvPr>
          <p:cNvSpPr txBox="1"/>
          <p:nvPr/>
        </p:nvSpPr>
        <p:spPr>
          <a:xfrm>
            <a:off x="241694" y="382790"/>
            <a:ext cx="1993186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THEORY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F7C4-E541-9E9C-55F6-08562313375F}"/>
              </a:ext>
            </a:extLst>
          </p:cNvPr>
          <p:cNvSpPr txBox="1"/>
          <p:nvPr/>
        </p:nvSpPr>
        <p:spPr>
          <a:xfrm>
            <a:off x="1026464" y="3196858"/>
            <a:ext cx="441965" cy="3046988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2433-A8A4-BCBB-D79F-8D8A15269481}"/>
              </a:ext>
            </a:extLst>
          </p:cNvPr>
          <p:cNvSpPr txBox="1"/>
          <p:nvPr/>
        </p:nvSpPr>
        <p:spPr>
          <a:xfrm>
            <a:off x="2947198" y="290456"/>
            <a:ext cx="841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“Leadership first, management second”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5E9E-FD51-86EC-B916-55F555BDBC9B}"/>
              </a:ext>
            </a:extLst>
          </p:cNvPr>
          <p:cNvSpPr txBox="1"/>
          <p:nvPr/>
        </p:nvSpPr>
        <p:spPr>
          <a:xfrm>
            <a:off x="1799208" y="3196858"/>
            <a:ext cx="98039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Work the vision piece first, and then work processes to match … those are separate LOEs </a:t>
            </a:r>
          </a:p>
          <a:p>
            <a:r>
              <a:rPr lang="en-US" dirty="0"/>
              <a:t>   -- </a:t>
            </a:r>
            <a:r>
              <a:rPr lang="en-US" u="sng" dirty="0"/>
              <a:t>Col BT Example</a:t>
            </a:r>
            <a:r>
              <a:rPr lang="en-US" dirty="0"/>
              <a:t>: Vision (an admin-lite NAF) then blow-up/revise processes to effect vision</a:t>
            </a:r>
          </a:p>
          <a:p>
            <a:endParaRPr lang="en-US" dirty="0"/>
          </a:p>
          <a:p>
            <a:r>
              <a:rPr lang="en-US" dirty="0"/>
              <a:t>- Blow-up Meetings: One process at a time (NJP): (1) gather data to know where you’re at, (2) challenge team to be ready to create the perfect process, (3) set uninterrupted time aside, (4) put aside all LIMFACs; (5) ask “why” doing what you’re doing; (6) create “perfect” process; (7) identify LIMFACs and why they are and how to overcome/manage; (8) document, set milestones, and execute</a:t>
            </a:r>
          </a:p>
          <a:p>
            <a:endParaRPr lang="en-US" dirty="0"/>
          </a:p>
          <a:p>
            <a:r>
              <a:rPr lang="en-US" dirty="0"/>
              <a:t>- If everything is important, nothing is important: discuss/set priorities for team/members every day</a:t>
            </a:r>
          </a:p>
          <a:p>
            <a:r>
              <a:rPr lang="en-US" sz="1600" dirty="0"/>
              <a:t>   -- “What are you working today?” … “Great, let’s focus on X because Y, and push A because of B. That work?”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103DE-4D41-F9ED-72DA-51118D1242DE}"/>
              </a:ext>
            </a:extLst>
          </p:cNvPr>
          <p:cNvSpPr txBox="1"/>
          <p:nvPr/>
        </p:nvSpPr>
        <p:spPr>
          <a:xfrm>
            <a:off x="250854" y="1675984"/>
            <a:ext cx="1993186" cy="46166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rial Black" panose="020B0A04020102020204" pitchFamily="34" charset="0"/>
              </a:rPr>
              <a:t>MEANING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E86D20-97AE-AC44-2026-88CF5B2EDF37}"/>
              </a:ext>
            </a:extLst>
          </p:cNvPr>
          <p:cNvSpPr txBox="1"/>
          <p:nvPr/>
        </p:nvSpPr>
        <p:spPr>
          <a:xfrm>
            <a:off x="2779393" y="1299410"/>
            <a:ext cx="9161753" cy="178510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ea typeface="Times New Roman" panose="02020603050405020304" pitchFamily="18" charset="0"/>
              </a:rPr>
              <a:t>“The manager administers; the leader innovates. The manager has a short-range view; the leader has a long-range perspective. The manager asks how and when; the leader asks what and why. The manager has his eye on the bottom line; the leader has his eye on the horizon. The manager accepts the status quo; the leader challenges it.”  - Warren G. Bennis</a:t>
            </a:r>
          </a:p>
          <a:p>
            <a:pPr algn="ctr"/>
            <a:endParaRPr lang="en-US" sz="1600" dirty="0">
              <a:ea typeface="Times New Roman" panose="02020603050405020304" pitchFamily="18" charset="0"/>
            </a:endParaRPr>
          </a:p>
          <a:p>
            <a:pPr algn="ctr"/>
            <a:r>
              <a:rPr lang="en-US" sz="1600" dirty="0"/>
              <a:t>“Great leaders can be great managers, but the reverse is not always true.” – Col BT</a:t>
            </a:r>
          </a:p>
          <a:p>
            <a:pPr algn="ctr"/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5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Words>4758</Words>
  <Application>Microsoft Office PowerPoint</Application>
  <PresentationFormat>Widescreen</PresentationFormat>
  <Paragraphs>438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Marlett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THOMPSON, BRIAN M Col USAF USAFE 3 AF/JA</cp:lastModifiedBy>
  <cp:revision>14</cp:revision>
  <cp:lastPrinted>2023-03-13T12:41:57Z</cp:lastPrinted>
  <dcterms:created xsi:type="dcterms:W3CDTF">2022-10-22T12:05:00Z</dcterms:created>
  <dcterms:modified xsi:type="dcterms:W3CDTF">2023-03-13T12:54:22Z</dcterms:modified>
</cp:coreProperties>
</file>